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C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19DFA-8EA7-477A-93A7-B6DA5BE3821A}" type="datetimeFigureOut">
              <a:rPr lang="en-US" smtClean="0"/>
              <a:t>02/05/21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C3E8C-83CC-4EDF-8F37-25C51B67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30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50EAE3-A770-42A1-9FC7-1CEA9BEB8C7C}" type="slidenum">
              <a:rPr lang="en-US" sz="1200" b="0" smtClean="0">
                <a:latin typeface="Arial" charset="0"/>
              </a:rPr>
              <a:pPr eaLnBrk="1" hangingPunct="1"/>
              <a:t>3</a:t>
            </a:fld>
            <a:endParaRPr lang="en-US" sz="1200" b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56BA42-553C-41AB-B438-50298FAF69A4}" type="slidenum">
              <a:rPr lang="en-US" sz="1200" b="0" smtClean="0">
                <a:latin typeface="Arial" charset="0"/>
              </a:rPr>
              <a:pPr eaLnBrk="1" hangingPunct="1"/>
              <a:t>4</a:t>
            </a:fld>
            <a:endParaRPr lang="en-US" sz="1200" b="0" smtClean="0">
              <a:latin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509421D-67E3-4FA7-B713-44C3EA83FE79}" type="slidenum">
              <a:rPr lang="en-US" sz="1200" b="0" smtClean="0">
                <a:latin typeface="Arial" charset="0"/>
              </a:rPr>
              <a:pPr eaLnBrk="1" hangingPunct="1"/>
              <a:t>5</a:t>
            </a:fld>
            <a:endParaRPr lang="en-US" sz="1200" b="0" smtClean="0"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50EAE3-A770-42A1-9FC7-1CEA9BEB8C7C}" type="slidenum">
              <a:rPr lang="en-US" sz="1200" b="0" smtClean="0">
                <a:latin typeface="Arial" charset="0"/>
              </a:rPr>
              <a:pPr eaLnBrk="1" hangingPunct="1"/>
              <a:t>9</a:t>
            </a:fld>
            <a:endParaRPr lang="en-US" sz="1200" b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56BA42-553C-41AB-B438-50298FAF69A4}" type="slidenum">
              <a:rPr lang="en-US" sz="1200" b="0" smtClean="0">
                <a:latin typeface="Arial" charset="0"/>
              </a:rPr>
              <a:pPr eaLnBrk="1" hangingPunct="1"/>
              <a:t>10</a:t>
            </a:fld>
            <a:endParaRPr lang="en-US" sz="1200" b="0" smtClean="0">
              <a:latin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509421D-67E3-4FA7-B713-44C3EA83FE79}" type="slidenum">
              <a:rPr lang="en-US" sz="1200" b="0" smtClean="0">
                <a:latin typeface="Arial" charset="0"/>
              </a:rPr>
              <a:pPr eaLnBrk="1" hangingPunct="1"/>
              <a:t>11</a:t>
            </a:fld>
            <a:endParaRPr lang="en-US" sz="1200" b="0" smtClean="0"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5A48F-FF34-44BB-B308-C190E5339837}" type="datetimeFigureOut">
              <a:rPr lang="en-US" smtClean="0"/>
              <a:t>02/05/21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B8B5-1E45-4141-AD96-ED8D65387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76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5A48F-FF34-44BB-B308-C190E5339837}" type="datetimeFigureOut">
              <a:rPr lang="en-US" smtClean="0"/>
              <a:t>02/05/21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B8B5-1E45-4141-AD96-ED8D65387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5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5A48F-FF34-44BB-B308-C190E5339837}" type="datetimeFigureOut">
              <a:rPr lang="en-US" smtClean="0"/>
              <a:t>02/05/21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B8B5-1E45-4141-AD96-ED8D65387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95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5A48F-FF34-44BB-B308-C190E5339837}" type="datetimeFigureOut">
              <a:rPr lang="en-US" smtClean="0"/>
              <a:t>02/05/21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B8B5-1E45-4141-AD96-ED8D65387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82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5A48F-FF34-44BB-B308-C190E5339837}" type="datetimeFigureOut">
              <a:rPr lang="en-US" smtClean="0"/>
              <a:t>02/05/21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B8B5-1E45-4141-AD96-ED8D65387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7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5A48F-FF34-44BB-B308-C190E5339837}" type="datetimeFigureOut">
              <a:rPr lang="en-US" smtClean="0"/>
              <a:t>02/05/21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B8B5-1E45-4141-AD96-ED8D65387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854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5A48F-FF34-44BB-B308-C190E5339837}" type="datetimeFigureOut">
              <a:rPr lang="en-US" smtClean="0"/>
              <a:t>02/05/21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B8B5-1E45-4141-AD96-ED8D65387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6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5A48F-FF34-44BB-B308-C190E5339837}" type="datetimeFigureOut">
              <a:rPr lang="en-US" smtClean="0"/>
              <a:t>02/05/21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B8B5-1E45-4141-AD96-ED8D65387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099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5A48F-FF34-44BB-B308-C190E5339837}" type="datetimeFigureOut">
              <a:rPr lang="en-US" smtClean="0"/>
              <a:t>02/05/21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B8B5-1E45-4141-AD96-ED8D65387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390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5A48F-FF34-44BB-B308-C190E5339837}" type="datetimeFigureOut">
              <a:rPr lang="en-US" smtClean="0"/>
              <a:t>02/05/21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B8B5-1E45-4141-AD96-ED8D65387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2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5A48F-FF34-44BB-B308-C190E5339837}" type="datetimeFigureOut">
              <a:rPr lang="en-US" smtClean="0"/>
              <a:t>02/05/21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B8B5-1E45-4141-AD96-ED8D65387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85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5A48F-FF34-44BB-B308-C190E5339837}" type="datetimeFigureOut">
              <a:rPr lang="en-US" smtClean="0"/>
              <a:t>02/05/21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9B8B5-1E45-4141-AD96-ED8D65387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53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4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-24"/>
            <a:chExt cx="5760" cy="4368"/>
          </a:xfrm>
        </p:grpSpPr>
        <p:grpSp>
          <p:nvGrpSpPr>
            <p:cNvPr id="2056" name="Group 5"/>
            <p:cNvGrpSpPr>
              <a:grpSpLocks/>
            </p:cNvGrpSpPr>
            <p:nvPr/>
          </p:nvGrpSpPr>
          <p:grpSpPr bwMode="auto">
            <a:xfrm>
              <a:off x="0" y="-24"/>
              <a:ext cx="5760" cy="4368"/>
              <a:chOff x="0" y="-24"/>
              <a:chExt cx="5760" cy="4368"/>
            </a:xfrm>
          </p:grpSpPr>
          <p:pic>
            <p:nvPicPr>
              <p:cNvPr id="2066" name="Picture 6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24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7" name="Picture 7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504" y="2064"/>
                <a:ext cx="432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8" name="Picture 8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2088" y="2088"/>
                <a:ext cx="432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9" name="Picture 9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200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057" name="Group 10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2058" name="Picture 11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" name="Picture 12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942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0" name="Picture 13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197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1" name="Picture 14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341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2" name="Picture 15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" name="Picture 16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4" name="Picture 17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5" name="Picture 18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051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88" y="3182938"/>
            <a:ext cx="3124200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713" y="1974850"/>
            <a:ext cx="4724400" cy="459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/>
          <p:nvPr/>
        </p:nvSpPr>
        <p:spPr>
          <a:xfrm rot="20925082">
            <a:off x="917575" y="1485900"/>
            <a:ext cx="7478713" cy="1862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1500">
                <a:solidFill>
                  <a:schemeClr val="accent6">
                    <a:lumMod val="20000"/>
                    <a:lumOff val="80000"/>
                  </a:schemeClr>
                </a:solidFill>
              </a:rPr>
              <a:t>NGỮ VĂN 6</a:t>
            </a:r>
          </a:p>
        </p:txBody>
      </p:sp>
      <p:sp>
        <p:nvSpPr>
          <p:cNvPr id="2054" name="TextBox 20"/>
          <p:cNvSpPr txBox="1">
            <a:spLocks noChangeArrowheads="1"/>
          </p:cNvSpPr>
          <p:nvPr/>
        </p:nvSpPr>
        <p:spPr bwMode="auto">
          <a:xfrm>
            <a:off x="1489075" y="1046163"/>
            <a:ext cx="63246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i="1" u="sng">
                <a:solidFill>
                  <a:srgbClr val="002060"/>
                </a:solidFill>
              </a:rPr>
              <a:t>Tiếng Việt</a:t>
            </a:r>
            <a:r>
              <a:rPr lang="en-US" sz="4000">
                <a:solidFill>
                  <a:srgbClr val="002060"/>
                </a:solidFill>
              </a:rPr>
              <a:t>:</a:t>
            </a:r>
            <a:r>
              <a:rPr lang="en-US" sz="5400">
                <a:solidFill>
                  <a:srgbClr val="002060"/>
                </a:solidFill>
              </a:rPr>
              <a:t> </a:t>
            </a:r>
            <a:r>
              <a:rPr lang="en-US" sz="4800">
                <a:solidFill>
                  <a:srgbClr val="FF0000"/>
                </a:solidFill>
              </a:rPr>
              <a:t>ẨN DỤ</a:t>
            </a:r>
            <a:endParaRPr lang="en-US" sz="600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37517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1438" y="178955"/>
            <a:ext cx="9072562" cy="1074738"/>
          </a:xfrm>
        </p:spPr>
        <p:txBody>
          <a:bodyPr>
            <a:normAutofit fontScale="92500" lnSpcReduction="20000"/>
          </a:bodyPr>
          <a:lstStyle/>
          <a:p>
            <a:pPr marL="609600" indent="-609600"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</a:rPr>
              <a:t>III/ Luyện tập: </a:t>
            </a:r>
          </a:p>
          <a:p>
            <a:pPr marL="609600" indent="-609600"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sz="2400" b="1" u="sng" smtClean="0">
                <a:solidFill>
                  <a:srgbClr val="002060"/>
                </a:solidFill>
                <a:latin typeface="Times New Roman" pitchFamily="18" charset="0"/>
              </a:rPr>
              <a:t>Bài tập 1:</a:t>
            </a:r>
            <a:r>
              <a:rPr lang="en-US" sz="2400" b="1" smtClean="0">
                <a:latin typeface="Times New Roman" pitchFamily="18" charset="0"/>
              </a:rPr>
              <a:t>  </a:t>
            </a:r>
            <a:r>
              <a:rPr lang="en-US" sz="2300" b="1" smtClean="0">
                <a:latin typeface="Times New Roman" pitchFamily="18" charset="0"/>
              </a:rPr>
              <a:t>So sánh đặc </a:t>
            </a:r>
            <a:r>
              <a:rPr lang="en-US" sz="2600" b="1" smtClean="0">
                <a:latin typeface="Times New Roman" pitchFamily="18" charset="0"/>
              </a:rPr>
              <a:t>điểm</a:t>
            </a:r>
            <a:r>
              <a:rPr lang="en-US" sz="2300" b="1" smtClean="0">
                <a:latin typeface="Times New Roman" pitchFamily="18" charset="0"/>
              </a:rPr>
              <a:t> và tác dụng của ba cách diễn đạt SGK/69:</a:t>
            </a: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94240" y="1690275"/>
            <a:ext cx="8423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0" u="sng" smtClean="0"/>
              <a:t>+ Cách 1:</a:t>
            </a:r>
            <a:r>
              <a:rPr lang="en-US" b="0" smtClean="0"/>
              <a:t>  </a:t>
            </a:r>
            <a:r>
              <a:rPr lang="en-US" b="0"/>
              <a:t>diễn đạt </a:t>
            </a:r>
            <a:r>
              <a:rPr lang="en-US" b="0">
                <a:solidFill>
                  <a:srgbClr val="FF0000"/>
                </a:solidFill>
              </a:rPr>
              <a:t>bình thường</a:t>
            </a:r>
            <a:r>
              <a:rPr lang="en-US" b="0"/>
              <a:t>, không có tính nghệ thuật.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346350" y="2305645"/>
            <a:ext cx="827810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0" smtClean="0"/>
              <a:t>+ </a:t>
            </a:r>
            <a:r>
              <a:rPr lang="en-US" b="0" u="sng" smtClean="0"/>
              <a:t>Cách 2:</a:t>
            </a:r>
            <a:r>
              <a:rPr lang="en-US" b="0" smtClean="0"/>
              <a:t> sử </a:t>
            </a:r>
            <a:r>
              <a:rPr lang="en-US" b="0"/>
              <a:t>dụng phép </a:t>
            </a:r>
            <a:r>
              <a:rPr lang="en-US" b="0">
                <a:solidFill>
                  <a:srgbClr val="FF0000"/>
                </a:solidFill>
              </a:rPr>
              <a:t>so sánh </a:t>
            </a:r>
            <a:r>
              <a:rPr lang="en-US" b="0"/>
              <a:t>làm </a:t>
            </a:r>
            <a:r>
              <a:rPr lang="en-US" b="0" smtClean="0"/>
              <a:t>cho </a:t>
            </a:r>
            <a:r>
              <a:rPr lang="en-US" b="0"/>
              <a:t>câu thơ tăng sức gợi hình, gợi cảm. </a:t>
            </a: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436430" y="3306348"/>
            <a:ext cx="86382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0" smtClean="0"/>
              <a:t>+ </a:t>
            </a:r>
            <a:r>
              <a:rPr lang="en-US" b="0" u="sng" smtClean="0"/>
              <a:t>Cách 3:</a:t>
            </a:r>
            <a:r>
              <a:rPr lang="en-US" b="0" smtClean="0"/>
              <a:t> sử </a:t>
            </a:r>
            <a:r>
              <a:rPr lang="en-US" b="0"/>
              <a:t>dụng phép </a:t>
            </a:r>
            <a:r>
              <a:rPr lang="en-US" b="0">
                <a:solidFill>
                  <a:srgbClr val="FF0000"/>
                </a:solidFill>
              </a:rPr>
              <a:t>ẩn dụ </a:t>
            </a:r>
            <a:r>
              <a:rPr lang="en-US" b="0"/>
              <a:t>làm </a:t>
            </a:r>
            <a:r>
              <a:rPr lang="en-US" b="0" smtClean="0"/>
              <a:t>cho </a:t>
            </a:r>
            <a:r>
              <a:rPr lang="en-US" b="0"/>
              <a:t>câu thơ hàm súc, gợi hình, gợi cảm.</a:t>
            </a: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159325" y="4398855"/>
            <a:ext cx="8915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mtClean="0">
                <a:solidFill>
                  <a:srgbClr val="C00000"/>
                </a:solidFill>
              </a:rPr>
              <a:t>*</a:t>
            </a:r>
            <a:r>
              <a:rPr lang="en-US" u="sng" smtClean="0">
                <a:solidFill>
                  <a:srgbClr val="C00000"/>
                </a:solidFill>
              </a:rPr>
              <a:t>Ẩn </a:t>
            </a:r>
            <a:r>
              <a:rPr lang="en-US" u="sng">
                <a:solidFill>
                  <a:srgbClr val="C00000"/>
                </a:solidFill>
              </a:rPr>
              <a:t>dụ </a:t>
            </a:r>
            <a:r>
              <a:rPr lang="en-US"/>
              <a:t>có tác dụng tạo cho câu nói có tính </a:t>
            </a:r>
            <a:r>
              <a:rPr lang="en-US" u="sng">
                <a:solidFill>
                  <a:srgbClr val="C00000"/>
                </a:solidFill>
              </a:rPr>
              <a:t>hình tượng, biểu cảm và hàm súc</a:t>
            </a:r>
            <a:r>
              <a:rPr lang="en-US"/>
              <a:t> hơn so với phép so sánh và cách nói bình thường.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045338" y="-88167"/>
            <a:ext cx="8146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smtClean="0">
                <a:sym typeface="Wingdings"/>
              </a:rPr>
              <a:t></a:t>
            </a:r>
            <a:endParaRPr lang="en-US" sz="5400" b="1"/>
          </a:p>
        </p:txBody>
      </p:sp>
    </p:spTree>
    <p:extLst>
      <p:ext uri="{BB962C8B-B14F-4D97-AF65-F5344CB8AC3E}">
        <p14:creationId xmlns:p14="http://schemas.microsoft.com/office/powerpoint/2010/main" val="137440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8580" y="1874990"/>
            <a:ext cx="6400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b="0" smtClean="0"/>
              <a:t>a/ 	-</a:t>
            </a:r>
            <a:r>
              <a:rPr lang="en-US" b="0" smtClean="0">
                <a:solidFill>
                  <a:srgbClr val="FF0000"/>
                </a:solidFill>
              </a:rPr>
              <a:t> ăn quả</a:t>
            </a:r>
            <a:r>
              <a:rPr lang="en-US" b="0">
                <a:solidFill>
                  <a:srgbClr val="FF0000"/>
                </a:solidFill>
              </a:rPr>
              <a:t>: </a:t>
            </a:r>
            <a:r>
              <a:rPr lang="en-US" b="0"/>
              <a:t>hưởng thụ thành quả lao động.</a:t>
            </a:r>
          </a:p>
          <a:p>
            <a:pPr algn="just"/>
            <a:r>
              <a:rPr lang="en-US" b="0" smtClean="0"/>
              <a:t>	- </a:t>
            </a:r>
            <a:r>
              <a:rPr lang="en-US" b="0" smtClean="0">
                <a:solidFill>
                  <a:srgbClr val="FF0000"/>
                </a:solidFill>
              </a:rPr>
              <a:t>kẻ trồng </a:t>
            </a:r>
            <a:r>
              <a:rPr lang="en-US" b="0">
                <a:solidFill>
                  <a:srgbClr val="FF0000"/>
                </a:solidFill>
              </a:rPr>
              <a:t>cây: </a:t>
            </a:r>
            <a:r>
              <a:rPr lang="en-US" b="0"/>
              <a:t>người tạo ra thành quả.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04335" y="3118440"/>
            <a:ext cx="72009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b="0" smtClean="0"/>
              <a:t>b/ 	-</a:t>
            </a:r>
            <a:r>
              <a:rPr lang="en-US" b="0" smtClean="0">
                <a:solidFill>
                  <a:srgbClr val="FF0000"/>
                </a:solidFill>
              </a:rPr>
              <a:t> </a:t>
            </a:r>
            <a:r>
              <a:rPr lang="en-US" b="0">
                <a:solidFill>
                  <a:srgbClr val="FF0000"/>
                </a:solidFill>
              </a:rPr>
              <a:t>mực, đen: </a:t>
            </a:r>
            <a:r>
              <a:rPr lang="en-US" b="0"/>
              <a:t>cái xấu.</a:t>
            </a:r>
          </a:p>
          <a:p>
            <a:pPr algn="just"/>
            <a:r>
              <a:rPr lang="en-US" b="0" smtClean="0"/>
              <a:t>	- </a:t>
            </a:r>
            <a:r>
              <a:rPr lang="en-US" b="0">
                <a:solidFill>
                  <a:srgbClr val="FF0000"/>
                </a:solidFill>
              </a:rPr>
              <a:t>đèn, sáng: </a:t>
            </a:r>
            <a:r>
              <a:rPr lang="en-US" b="0"/>
              <a:t>cái tốt, cái hay, cái tiến bộ. 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77780" y="4312230"/>
            <a:ext cx="5588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b="0" smtClean="0"/>
              <a:t>c/ 	-</a:t>
            </a:r>
            <a:r>
              <a:rPr lang="en-US" b="0" smtClean="0">
                <a:solidFill>
                  <a:srgbClr val="FF0000"/>
                </a:solidFill>
              </a:rPr>
              <a:t> </a:t>
            </a:r>
            <a:r>
              <a:rPr lang="en-US" b="0">
                <a:solidFill>
                  <a:srgbClr val="FF0000"/>
                </a:solidFill>
              </a:rPr>
              <a:t>thuyền: </a:t>
            </a:r>
            <a:r>
              <a:rPr lang="en-US" b="0"/>
              <a:t>người đi xa.</a:t>
            </a:r>
          </a:p>
          <a:p>
            <a:pPr algn="just"/>
            <a:r>
              <a:rPr lang="en-US" b="0" smtClean="0"/>
              <a:t>	- </a:t>
            </a:r>
            <a:r>
              <a:rPr lang="en-US" b="0">
                <a:solidFill>
                  <a:srgbClr val="FF0000"/>
                </a:solidFill>
              </a:rPr>
              <a:t>bến: </a:t>
            </a:r>
            <a:r>
              <a:rPr lang="en-US" b="0"/>
              <a:t>người ở lại. 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05935" y="5522185"/>
            <a:ext cx="5588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b="0" smtClean="0"/>
              <a:t>d/ 	-</a:t>
            </a:r>
            <a:r>
              <a:rPr lang="en-US" b="0" smtClean="0">
                <a:solidFill>
                  <a:srgbClr val="FF0000"/>
                </a:solidFill>
              </a:rPr>
              <a:t> </a:t>
            </a:r>
            <a:r>
              <a:rPr lang="en-US" b="0">
                <a:solidFill>
                  <a:srgbClr val="FF0000"/>
                </a:solidFill>
              </a:rPr>
              <a:t>mặt trời (trong lăng): </a:t>
            </a:r>
            <a:r>
              <a:rPr lang="en-US" b="0"/>
              <a:t>Bác Hồ.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880918" y="2670490"/>
            <a:ext cx="75772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400" b="0" i="1">
                <a:solidFill>
                  <a:srgbClr val="7030A0"/>
                </a:solidFill>
              </a:rPr>
              <a:t>=&gt; biết ơn những người tạo ra thành quả cho ta hưởng thụ.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89700" y="3862254"/>
            <a:ext cx="8278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400" b="0" i="1">
                <a:solidFill>
                  <a:srgbClr val="7030A0"/>
                </a:solidFill>
              </a:rPr>
              <a:t>=&gt; môi trường ảnh hưởng tới sự phát triển nhân cách, lối sống.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255866" y="5031653"/>
            <a:ext cx="23230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/>
            <a:r>
              <a:rPr lang="en-US" sz="2400" b="0" i="1">
                <a:solidFill>
                  <a:srgbClr val="7030A0"/>
                </a:solidFill>
              </a:rPr>
              <a:t>=&gt; sự chung thủy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184555" y="5873308"/>
            <a:ext cx="40370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0" i="1">
                <a:solidFill>
                  <a:srgbClr val="7030A0"/>
                </a:solidFill>
              </a:rPr>
              <a:t>=&gt; đem lại sự sống, cuộc sống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228592" y="879655"/>
            <a:ext cx="8458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u="sng">
                <a:solidFill>
                  <a:srgbClr val="002060"/>
                </a:solidFill>
                <a:sym typeface="Wingdings 3" pitchFamily="18" charset="2"/>
              </a:rPr>
              <a:t>Bài  tập 2:</a:t>
            </a:r>
            <a:r>
              <a:rPr lang="en-US">
                <a:solidFill>
                  <a:srgbClr val="002060"/>
                </a:solidFill>
                <a:sym typeface="Wingdings 3" pitchFamily="18" charset="2"/>
              </a:rPr>
              <a:t> </a:t>
            </a:r>
            <a:r>
              <a:rPr lang="en-US" b="0" smtClean="0">
                <a:solidFill>
                  <a:srgbClr val="002060"/>
                </a:solidFill>
                <a:sym typeface="Wingdings 3" pitchFamily="18" charset="2"/>
              </a:rPr>
              <a:t>(SGK/70) </a:t>
            </a:r>
            <a:r>
              <a:rPr lang="en-US" smtClean="0">
                <a:sym typeface="Wingdings 3" pitchFamily="18" charset="2"/>
              </a:rPr>
              <a:t>Tìm </a:t>
            </a:r>
            <a:r>
              <a:rPr lang="en-US">
                <a:sym typeface="Wingdings 3" pitchFamily="18" charset="2"/>
              </a:rPr>
              <a:t>hình ảnh ẩn dụ </a:t>
            </a:r>
            <a:r>
              <a:rPr lang="en-US" b="0">
                <a:sym typeface="Wingdings 3" pitchFamily="18" charset="2"/>
              </a:rPr>
              <a:t>và </a:t>
            </a:r>
            <a:r>
              <a:rPr lang="en-US">
                <a:sym typeface="Wingdings 3" pitchFamily="18" charset="2"/>
              </a:rPr>
              <a:t>nêu nét tương đồng</a:t>
            </a:r>
            <a:r>
              <a:rPr lang="en-US" b="0">
                <a:sym typeface="Wingdings 3" pitchFamily="18" charset="2"/>
              </a:rPr>
              <a:t> giữa các sự vật hiện tượng được so sánh ngầm với nhau?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100758" y="64238"/>
            <a:ext cx="8146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smtClean="0">
                <a:sym typeface="Wingdings"/>
              </a:rPr>
              <a:t></a:t>
            </a:r>
            <a:endParaRPr lang="en-US" sz="5400" b="1"/>
          </a:p>
        </p:txBody>
      </p:sp>
    </p:spTree>
    <p:extLst>
      <p:ext uri="{BB962C8B-B14F-4D97-AF65-F5344CB8AC3E}">
        <p14:creationId xmlns:p14="http://schemas.microsoft.com/office/powerpoint/2010/main" val="226892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28280"/>
            <a:ext cx="8747125" cy="9144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b="1" u="sng" smtClean="0">
                <a:solidFill>
                  <a:srgbClr val="002060"/>
                </a:solidFill>
                <a:latin typeface="Times New Roman" pitchFamily="18" charset="0"/>
              </a:rPr>
              <a:t>Bài tập 3:</a:t>
            </a:r>
            <a:r>
              <a:rPr lang="en-US" sz="2800" b="1" smtClean="0">
                <a:solidFill>
                  <a:srgbClr val="C00000"/>
                </a:solidFill>
                <a:latin typeface="Times New Roman" pitchFamily="18" charset="0"/>
              </a:rPr>
              <a:t>  </a:t>
            </a:r>
            <a:r>
              <a:rPr lang="en-US" sz="2800" smtClean="0">
                <a:latin typeface="Times New Roman" pitchFamily="18" charset="0"/>
              </a:rPr>
              <a:t>(SGK/70) Tìm những </a:t>
            </a:r>
            <a:r>
              <a:rPr lang="en-US" sz="2800" b="1" smtClean="0">
                <a:latin typeface="Times New Roman" pitchFamily="18" charset="0"/>
              </a:rPr>
              <a:t>ẩn dụ chuyển đổi cảm giác  </a:t>
            </a:r>
            <a:r>
              <a:rPr lang="en-US" sz="2800" smtClean="0">
                <a:latin typeface="Times New Roman" pitchFamily="18" charset="0"/>
              </a:rPr>
              <a:t>và nêu </a:t>
            </a:r>
            <a:r>
              <a:rPr lang="en-US" sz="2800" b="1" smtClean="0">
                <a:latin typeface="Times New Roman" pitchFamily="18" charset="0"/>
              </a:rPr>
              <a:t>tác dụng </a:t>
            </a:r>
            <a:r>
              <a:rPr lang="en-US" sz="2800" smtClean="0">
                <a:latin typeface="Times New Roman" pitchFamily="18" charset="0"/>
              </a:rPr>
              <a:t>của chúng.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42900" y="2922155"/>
            <a:ext cx="84963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=&gt; </a:t>
            </a:r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Cảm nhận mùi hồi chín thơm ngào ngạt, lan tỏa khắp trong không gian như nước chảy thành dòng, thành giọt. Gợi hình ảnh, gợi cảm xúc.	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533400" y="2082800"/>
            <a:ext cx="7543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FF0000"/>
                </a:solidFill>
              </a:rPr>
              <a:t>a) 	Mùi </a:t>
            </a:r>
            <a:r>
              <a:rPr lang="en-US" sz="2800">
                <a:solidFill>
                  <a:srgbClr val="FF0000"/>
                </a:solidFill>
              </a:rPr>
              <a:t>hồi:</a:t>
            </a:r>
            <a:r>
              <a:rPr lang="en-US" sz="2800"/>
              <a:t> cảm nhận bằng </a:t>
            </a:r>
            <a:r>
              <a:rPr lang="en-US" sz="2800">
                <a:solidFill>
                  <a:srgbClr val="FF0000"/>
                </a:solidFill>
              </a:rPr>
              <a:t>khứu giác</a:t>
            </a:r>
          </a:p>
          <a:p>
            <a:r>
              <a:rPr lang="en-US" sz="2800" smtClean="0">
                <a:solidFill>
                  <a:srgbClr val="FF0000"/>
                </a:solidFill>
              </a:rPr>
              <a:t>	Chảy</a:t>
            </a:r>
            <a:r>
              <a:rPr lang="en-US" sz="2800">
                <a:solidFill>
                  <a:srgbClr val="FF0000"/>
                </a:solidFill>
              </a:rPr>
              <a:t>:</a:t>
            </a:r>
            <a:r>
              <a:rPr lang="en-US" sz="2800"/>
              <a:t> cảm nhận bằng </a:t>
            </a:r>
            <a:r>
              <a:rPr lang="en-US" sz="2800">
                <a:solidFill>
                  <a:srgbClr val="FF0000"/>
                </a:solidFill>
              </a:rPr>
              <a:t>xúc giác</a:t>
            </a:r>
            <a:r>
              <a:rPr lang="en-US" sz="2800"/>
              <a:t>	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609599" y="4454935"/>
            <a:ext cx="800100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FF0000"/>
                </a:solidFill>
              </a:rPr>
              <a:t>b) 	Ánh </a:t>
            </a:r>
            <a:r>
              <a:rPr lang="en-US" sz="2800">
                <a:solidFill>
                  <a:srgbClr val="FF0000"/>
                </a:solidFill>
              </a:rPr>
              <a:t>nắng:</a:t>
            </a:r>
            <a:r>
              <a:rPr lang="en-US" sz="2800"/>
              <a:t> cảm nhận bằng </a:t>
            </a:r>
            <a:r>
              <a:rPr lang="en-US" sz="2800">
                <a:solidFill>
                  <a:srgbClr val="FF0000"/>
                </a:solidFill>
              </a:rPr>
              <a:t>thị giác</a:t>
            </a:r>
          </a:p>
          <a:p>
            <a:r>
              <a:rPr lang="en-US" sz="2800" smtClean="0">
                <a:solidFill>
                  <a:srgbClr val="FF0000"/>
                </a:solidFill>
              </a:rPr>
              <a:t>	Chảy</a:t>
            </a:r>
            <a:r>
              <a:rPr lang="en-US" sz="2800">
                <a:solidFill>
                  <a:srgbClr val="FF0000"/>
                </a:solidFill>
              </a:rPr>
              <a:t>:</a:t>
            </a:r>
            <a:r>
              <a:rPr lang="en-US" sz="2800"/>
              <a:t> cảm nhận bằng </a:t>
            </a:r>
            <a:r>
              <a:rPr lang="en-US" sz="2800">
                <a:solidFill>
                  <a:srgbClr val="FF0000"/>
                </a:solidFill>
              </a:rPr>
              <a:t>xúc giác</a:t>
            </a:r>
            <a:r>
              <a:rPr lang="en-US" sz="2800"/>
              <a:t>	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42900" y="5276695"/>
            <a:ext cx="8661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=&gt; </a:t>
            </a:r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Cảm nhận ánh nắng ấm áp bao trùm lên mọi vật như nước chảy thành dòng, thành giọt. Gợi hình ảnh, gợi cảm xúc.	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948353" y="78093"/>
            <a:ext cx="8146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ym typeface="Wingdings"/>
              </a:rPr>
              <a:t>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90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12ff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6130925"/>
            <a:ext cx="375285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 descr="12ff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6925" y="0"/>
            <a:ext cx="727075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 descr="12ff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6925" y="3105150"/>
            <a:ext cx="727075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12ff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7075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12ff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05150"/>
            <a:ext cx="727075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 descr="12ff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0925"/>
            <a:ext cx="375285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" descr="12ff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0"/>
            <a:ext cx="375285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9" descr="12ff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5285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8" name="plant"/>
          <p:cNvSpPr>
            <a:spLocks noEditPoints="1" noChangeArrowheads="1"/>
          </p:cNvSpPr>
          <p:nvPr/>
        </p:nvSpPr>
        <p:spPr bwMode="auto">
          <a:xfrm rot="-632351">
            <a:off x="8077200" y="6019800"/>
            <a:ext cx="6096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9600"/>
          </a:solidFill>
          <a:ln w="9525">
            <a:solidFill>
              <a:srgbClr val="DE00DE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pic>
        <p:nvPicPr>
          <p:cNvPr id="7179" name="Picture 11" descr="ST0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52400"/>
            <a:ext cx="9144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6" name="Picture 12" descr="duong phan cach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-2171700" y="2095500"/>
            <a:ext cx="4267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2362200" y="1143000"/>
            <a:ext cx="4800600" cy="523875"/>
          </a:xfrm>
          <a:prstGeom prst="rect">
            <a:avLst/>
          </a:prstGeom>
          <a:noFill/>
          <a:ln w="57150" cmpd="thickThin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>
                <a:solidFill>
                  <a:srgbClr val="002060"/>
                </a:solidFill>
              </a:rPr>
              <a:t>HƯỚNG DẪN TỰ HỌC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1676400" y="1866885"/>
            <a:ext cx="60198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spcBef>
                <a:spcPts val="1200"/>
              </a:spcBef>
              <a:buFontTx/>
              <a:buChar char="-"/>
              <a:defRPr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SGK.</a:t>
            </a:r>
          </a:p>
          <a:p>
            <a:pPr marL="342900" indent="-342900" algn="just">
              <a:spcBef>
                <a:spcPts val="1200"/>
              </a:spcBef>
              <a:buFontTx/>
              <a:buChar char="-"/>
              <a:defRPr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ý c), d)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3, SGK/70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1200"/>
              </a:spcBef>
              <a:buFontTx/>
              <a:buChar char="-"/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7183" name="AutoShape 15" descr="70%"/>
          <p:cNvSpPr>
            <a:spLocks noChangeArrowheads="1"/>
          </p:cNvSpPr>
          <p:nvPr/>
        </p:nvSpPr>
        <p:spPr bwMode="auto">
          <a:xfrm>
            <a:off x="3810000" y="6307138"/>
            <a:ext cx="1524000" cy="381000"/>
          </a:xfrm>
          <a:prstGeom prst="flowChartDecision">
            <a:avLst/>
          </a:prstGeom>
          <a:pattFill prst="pct70">
            <a:fgClr>
              <a:srgbClr val="CC0099"/>
            </a:fgClr>
            <a:bgClr>
              <a:schemeClr val="bg1"/>
            </a:bgClr>
          </a:pattFill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543800" y="829270"/>
            <a:ext cx="8146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ym typeface="Wingdings"/>
              </a:rPr>
              <a:t>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4180205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9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9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9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9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on\Pictures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2700"/>
            <a:ext cx="9131300" cy="684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Kết quả hình ảnh cho ảnh học sinh học bài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900" y="3435033"/>
            <a:ext cx="4876800" cy="250856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" y="1879601"/>
            <a:ext cx="8978900" cy="5587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SG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 SINH GHI BÀI NHỮNG SILE CÓ BIỂU TƯỢNG 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43400" y="2057400"/>
            <a:ext cx="8146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ym typeface="Wingdings"/>
              </a:rPr>
              <a:t>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16664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056765"/>
              </p:ext>
            </p:extLst>
          </p:nvPr>
        </p:nvGraphicFramePr>
        <p:xfrm>
          <a:off x="33338" y="1063625"/>
          <a:ext cx="8934450" cy="5808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5012"/>
                <a:gridCol w="3119438"/>
              </a:tblGrid>
              <a:tr h="4266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lang="en-US" sz="22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449" marR="91449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endParaRPr lang="en-US" sz="2200" b="0" u="sng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49826">
                <a:tc>
                  <a:txBody>
                    <a:bodyPr/>
                    <a:lstStyle/>
                    <a:p>
                      <a:endParaRPr lang="en-US" sz="2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32170">
                <a:tc>
                  <a:txBody>
                    <a:bodyPr/>
                    <a:lstStyle/>
                    <a:p>
                      <a:endParaRPr lang="en-US" sz="220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125" y="66675"/>
            <a:ext cx="3886200" cy="382588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b="1" u="sng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Tiếng Việt</a:t>
            </a:r>
            <a:r>
              <a:rPr lang="en-US" sz="27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73125" y="231775"/>
            <a:ext cx="8008938" cy="5969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ẨN DỤ</a:t>
            </a:r>
            <a:endParaRPr lang="en-US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-44450" y="1015278"/>
            <a:ext cx="2925763" cy="517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>
              <a:lnSpc>
                <a:spcPct val="115000"/>
              </a:lnSpc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I/ </a:t>
            </a:r>
            <a:r>
              <a:rPr lang="en-US" sz="2400" b="1" u="sng">
                <a:solidFill>
                  <a:srgbClr val="FF0000"/>
                </a:solidFill>
                <a:cs typeface="Times New Roman" pitchFamily="18" charset="0"/>
              </a:rPr>
              <a:t>Ẩn dụ là gì</a:t>
            </a: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-73025" y="0"/>
            <a:ext cx="9144000" cy="6858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25413" y="1535113"/>
            <a:ext cx="53705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 </a:t>
            </a:r>
            <a:r>
              <a:rPr lang="en-US" sz="2200" u="sng"/>
              <a:t>VD1</a:t>
            </a:r>
            <a:r>
              <a:rPr lang="en-US" sz="2200"/>
              <a:t>: </a:t>
            </a:r>
            <a:r>
              <a:rPr lang="en-US" sz="2200" b="0"/>
              <a:t>(SGK/68) Đoạn  thơ của Minh Huệ </a:t>
            </a:r>
            <a:endParaRPr lang="en-US" sz="2200" b="0">
              <a:solidFill>
                <a:srgbClr val="00B05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624138" y="2151063"/>
            <a:ext cx="63817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822950" y="1847850"/>
            <a:ext cx="27876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200"/>
              <a:t>- Ẩn dụ phẩm chất.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822950" y="3221038"/>
            <a:ext cx="24860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200"/>
              <a:t>- Ẩn dụ cách thức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5830888" y="3973513"/>
            <a:ext cx="30956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200"/>
              <a:t>- Ẩn dụ hình thức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5775325" y="5035550"/>
            <a:ext cx="29876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200"/>
              <a:t>- Ẩn dụ chuyển </a:t>
            </a:r>
            <a:r>
              <a:rPr lang="en-US" sz="2200" smtClean="0"/>
              <a:t>đổi </a:t>
            </a:r>
            <a:r>
              <a:rPr lang="en-US" sz="2200"/>
              <a:t>cảm giác.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03225" y="5907088"/>
            <a:ext cx="55022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cs typeface="Times New Roman" pitchFamily="18" charset="0"/>
              </a:rPr>
              <a:t>                       </a:t>
            </a:r>
            <a:r>
              <a:rPr lang="en-US" sz="1800" smtClean="0">
                <a:solidFill>
                  <a:srgbClr val="FF0000"/>
                </a:solidFill>
                <a:cs typeface="Times New Roman" pitchFamily="18" charset="0"/>
              </a:rPr>
              <a:t>Có nét tương đồng</a:t>
            </a:r>
            <a:endParaRPr lang="en-US" sz="1800">
              <a:solidFill>
                <a:srgbClr val="FF0000"/>
              </a:solidFill>
              <a:cs typeface="Times New Roman" pitchFamily="18" charset="0"/>
            </a:endParaRPr>
          </a:p>
          <a:p>
            <a:pPr eaLnBrk="1" hangingPunct="1"/>
            <a:r>
              <a:rPr lang="en-US" sz="1800">
                <a:solidFill>
                  <a:srgbClr val="FF0000"/>
                </a:solidFill>
                <a:cs typeface="Times New Roman" pitchFamily="18" charset="0"/>
              </a:rPr>
              <a:t>Gọi tên A ======================= B</a:t>
            </a:r>
          </a:p>
          <a:p>
            <a:pPr eaLnBrk="1" hangingPunct="1"/>
            <a:r>
              <a:rPr lang="en-US" sz="1800">
                <a:solidFill>
                  <a:srgbClr val="FF0000"/>
                </a:solidFill>
                <a:cs typeface="Times New Roman" pitchFamily="18" charset="0"/>
              </a:rPr>
              <a:t>                     Tăng sức gợi hình, gợi cảm</a:t>
            </a:r>
            <a:endParaRPr lang="en-US" sz="18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4788" y="6019800"/>
            <a:ext cx="23887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0070C0"/>
                </a:solidFill>
                <a:cs typeface="Times New Roman" pitchFamily="18" charset="0"/>
              </a:rPr>
              <a:t>2/ </a:t>
            </a:r>
            <a:r>
              <a:rPr lang="en-US" sz="2200" u="sng">
                <a:solidFill>
                  <a:srgbClr val="0070C0"/>
                </a:solidFill>
                <a:cs typeface="Times New Roman" pitchFamily="18" charset="0"/>
              </a:rPr>
              <a:t>Ghi nhớ:</a:t>
            </a:r>
            <a:r>
              <a:rPr lang="en-US" sz="2200">
                <a:cs typeface="Times New Roman" pitchFamily="18" charset="0"/>
              </a:rPr>
              <a:t> </a:t>
            </a:r>
            <a:r>
              <a:rPr lang="en-US">
                <a:cs typeface="Times New Roman" pitchFamily="18" charset="0"/>
              </a:rPr>
              <a:t>(</a:t>
            </a:r>
            <a:r>
              <a:rPr lang="en-US" smtClean="0">
                <a:cs typeface="Times New Roman" pitchFamily="18" charset="0"/>
              </a:rPr>
              <a:t>SGK/68)</a:t>
            </a:r>
            <a:endParaRPr lang="en-US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5835650" y="6105525"/>
            <a:ext cx="31019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200">
                <a:solidFill>
                  <a:srgbClr val="FF0000"/>
                </a:solidFill>
              </a:rPr>
              <a:t>( 4 kiểu ẩn dụ)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1031875" y="1892300"/>
            <a:ext cx="17002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 Người Cha</a:t>
            </a:r>
            <a:endParaRPr lang="en-US" sz="2200">
              <a:solidFill>
                <a:srgbClr val="00B050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248025" y="1879600"/>
            <a:ext cx="17002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 Bác Hồ</a:t>
            </a:r>
            <a:endParaRPr lang="en-US" sz="2200">
              <a:solidFill>
                <a:srgbClr val="00B050"/>
              </a:solidFill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60350" y="2235200"/>
            <a:ext cx="54832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 b="0" dirty="0"/>
              <a:t> =&gt; </a:t>
            </a:r>
            <a:r>
              <a:rPr lang="en-US" sz="2200" b="0" dirty="0" err="1"/>
              <a:t>Giống</a:t>
            </a:r>
            <a:r>
              <a:rPr lang="en-US" sz="2200" b="0" dirty="0"/>
              <a:t> </a:t>
            </a:r>
            <a:r>
              <a:rPr lang="en-US" sz="2200" b="0" dirty="0" err="1"/>
              <a:t>nhau</a:t>
            </a:r>
            <a:r>
              <a:rPr lang="en-US" sz="2200" b="0" dirty="0"/>
              <a:t> ở </a:t>
            </a:r>
            <a:r>
              <a:rPr lang="en-US" sz="2200" b="1" dirty="0" err="1">
                <a:solidFill>
                  <a:srgbClr val="FF0000"/>
                </a:solidFill>
              </a:rPr>
              <a:t>phẩm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chất</a:t>
            </a:r>
            <a:r>
              <a:rPr lang="en-US" sz="2200" b="0" dirty="0"/>
              <a:t>, </a:t>
            </a:r>
            <a:r>
              <a:rPr lang="en-US" sz="2200" b="0" dirty="0" err="1"/>
              <a:t>tuổi</a:t>
            </a:r>
            <a:r>
              <a:rPr lang="en-US" sz="2200" b="0" dirty="0"/>
              <a:t> </a:t>
            </a:r>
            <a:r>
              <a:rPr lang="en-US" sz="2200" b="0" dirty="0" err="1"/>
              <a:t>tác</a:t>
            </a:r>
            <a:r>
              <a:rPr lang="en-US" sz="2200" b="0" dirty="0"/>
              <a:t>, </a:t>
            </a:r>
            <a:r>
              <a:rPr lang="en-US" sz="2200" b="0" dirty="0" err="1"/>
              <a:t>tình</a:t>
            </a:r>
            <a:r>
              <a:rPr lang="en-US" sz="2200" b="0" dirty="0"/>
              <a:t> </a:t>
            </a:r>
            <a:r>
              <a:rPr lang="en-US" sz="2200" b="0" dirty="0" err="1"/>
              <a:t>yêu</a:t>
            </a:r>
            <a:r>
              <a:rPr lang="en-US" sz="2200" b="0" dirty="0"/>
              <a:t> </a:t>
            </a:r>
            <a:r>
              <a:rPr lang="en-US" sz="2200" b="0" dirty="0" err="1"/>
              <a:t>thương</a:t>
            </a:r>
            <a:r>
              <a:rPr lang="en-US" sz="2200" b="0" dirty="0"/>
              <a:t>, </a:t>
            </a:r>
            <a:r>
              <a:rPr lang="en-US" sz="2200" b="0" dirty="0" err="1"/>
              <a:t>sự</a:t>
            </a:r>
            <a:r>
              <a:rPr lang="en-US" sz="2200" b="0" dirty="0"/>
              <a:t> </a:t>
            </a:r>
            <a:r>
              <a:rPr lang="en-US" sz="2200" b="0" dirty="0" err="1"/>
              <a:t>chăm</a:t>
            </a:r>
            <a:r>
              <a:rPr lang="en-US" sz="2200" b="0" dirty="0"/>
              <a:t> </a:t>
            </a:r>
            <a:r>
              <a:rPr lang="en-US" sz="2200" b="0" dirty="0" err="1"/>
              <a:t>sóc</a:t>
            </a:r>
            <a:r>
              <a:rPr lang="en-US" sz="2200" b="0" dirty="0"/>
              <a:t>… </a:t>
            </a:r>
            <a:endParaRPr lang="en-US" sz="2200" b="0" dirty="0">
              <a:solidFill>
                <a:srgbClr val="00B050"/>
              </a:solidFill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141288" y="2960688"/>
            <a:ext cx="5878512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 </a:t>
            </a:r>
            <a:r>
              <a:rPr lang="en-US" sz="2200" u="sng" smtClean="0"/>
              <a:t>VD2</a:t>
            </a:r>
            <a:r>
              <a:rPr lang="en-US" sz="2200" smtClean="0"/>
              <a:t>: </a:t>
            </a:r>
            <a:r>
              <a:rPr lang="en-US" sz="2200" b="0"/>
              <a:t>(SGK/68) Câu thơ của Nguyễn Đức Mậu</a:t>
            </a:r>
            <a:endParaRPr lang="en-US" sz="2200" b="0">
              <a:solidFill>
                <a:srgbClr val="00B050"/>
              </a:solidFill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1039813" y="3290888"/>
            <a:ext cx="10858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 thắp</a:t>
            </a:r>
            <a:endParaRPr lang="en-US" sz="2200">
              <a:solidFill>
                <a:srgbClr val="00B050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843088" y="3563938"/>
            <a:ext cx="63817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2611438" y="3289300"/>
            <a:ext cx="170021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 nở hoa</a:t>
            </a:r>
            <a:endParaRPr lang="en-US" sz="2200">
              <a:solidFill>
                <a:srgbClr val="00B050"/>
              </a:solidFill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973138" y="3979863"/>
            <a:ext cx="16065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 lửa hồng</a:t>
            </a:r>
            <a:endParaRPr lang="en-US" sz="2200">
              <a:solidFill>
                <a:srgbClr val="00B050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2401888" y="4254500"/>
            <a:ext cx="63817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3068638" y="3978275"/>
            <a:ext cx="24574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 màu đỏ của hoa</a:t>
            </a:r>
            <a:endParaRPr lang="en-US" sz="2200">
              <a:solidFill>
                <a:srgbClr val="00B050"/>
              </a:solidFill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328613" y="3644900"/>
            <a:ext cx="510698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 b="0"/>
              <a:t> =&gt; Giống nhau ở </a:t>
            </a:r>
            <a:r>
              <a:rPr lang="en-US" sz="2200" b="1">
                <a:solidFill>
                  <a:srgbClr val="FF0000"/>
                </a:solidFill>
              </a:rPr>
              <a:t>cách thức </a:t>
            </a:r>
            <a:r>
              <a:rPr lang="en-US" sz="2200" b="0"/>
              <a:t>thực hiện.</a:t>
            </a:r>
            <a:endParaRPr lang="en-US" sz="2200" b="0">
              <a:solidFill>
                <a:srgbClr val="00B050"/>
              </a:solidFill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288925" y="4306888"/>
            <a:ext cx="54546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 b="0"/>
              <a:t> =&gt; Giống nhau ở vẻ </a:t>
            </a:r>
            <a:r>
              <a:rPr lang="en-US" sz="2200" b="1">
                <a:solidFill>
                  <a:srgbClr val="FF0000"/>
                </a:solidFill>
              </a:rPr>
              <a:t>hình thức </a:t>
            </a:r>
            <a:r>
              <a:rPr lang="en-US" sz="2200" b="0"/>
              <a:t>bên ngoài</a:t>
            </a:r>
            <a:endParaRPr lang="en-US" sz="2200" b="0">
              <a:solidFill>
                <a:srgbClr val="00B050"/>
              </a:solidFill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144463" y="4708525"/>
            <a:ext cx="58801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 </a:t>
            </a:r>
            <a:r>
              <a:rPr lang="en-US" sz="2200" u="sng"/>
              <a:t>VD3</a:t>
            </a:r>
            <a:r>
              <a:rPr lang="en-US" sz="2200"/>
              <a:t>: </a:t>
            </a:r>
            <a:r>
              <a:rPr lang="en-US" sz="2200" b="0"/>
              <a:t>(SGK/69) Câu văn của Nguyễn Tuân.</a:t>
            </a:r>
            <a:endParaRPr lang="en-US" sz="2200" b="0">
              <a:solidFill>
                <a:srgbClr val="00B050"/>
              </a:solidFill>
            </a:endParaRP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879475" y="5046663"/>
            <a:ext cx="22526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 nắng giòn tan</a:t>
            </a:r>
            <a:endParaRPr lang="en-US" sz="2200">
              <a:solidFill>
                <a:srgbClr val="00B050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2811463" y="5310188"/>
            <a:ext cx="63817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3533775" y="5051425"/>
            <a:ext cx="21272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nắng to, rực lửa</a:t>
            </a:r>
            <a:endParaRPr lang="en-US" sz="2200">
              <a:solidFill>
                <a:srgbClr val="00B050"/>
              </a:solidFill>
            </a:endParaRP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-44450" y="5387975"/>
            <a:ext cx="60356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 b="0"/>
              <a:t> =&gt; Giống nhau ở sự </a:t>
            </a:r>
            <a:r>
              <a:rPr lang="en-US" sz="2200" b="1">
                <a:solidFill>
                  <a:srgbClr val="FF0000"/>
                </a:solidFill>
              </a:rPr>
              <a:t>cảm nhận </a:t>
            </a:r>
            <a:r>
              <a:rPr lang="en-US" sz="2200" b="0"/>
              <a:t>nhờ các </a:t>
            </a:r>
            <a:r>
              <a:rPr lang="en-US" sz="2200" b="1">
                <a:solidFill>
                  <a:srgbClr val="FF0000"/>
                </a:solidFill>
              </a:rPr>
              <a:t>giác quan</a:t>
            </a:r>
            <a:r>
              <a:rPr lang="en-US" sz="2200" b="0"/>
              <a:t>.</a:t>
            </a:r>
            <a:endParaRPr lang="en-US" sz="2200" b="0">
              <a:solidFill>
                <a:srgbClr val="00B05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873750" y="1058863"/>
            <a:ext cx="25458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II/ </a:t>
            </a:r>
            <a:r>
              <a:rPr lang="en-US" sz="2400" b="1" u="sng">
                <a:solidFill>
                  <a:srgbClr val="FF0000"/>
                </a:solidFill>
                <a:cs typeface="Times New Roman" pitchFamily="18" charset="0"/>
              </a:rPr>
              <a:t>Các kiểu ẩn dụ: 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ular Callout 9"/>
          <p:cNvSpPr/>
          <p:nvPr/>
        </p:nvSpPr>
        <p:spPr>
          <a:xfrm>
            <a:off x="5935805" y="1556248"/>
            <a:ext cx="2935288" cy="1894681"/>
          </a:xfrm>
          <a:prstGeom prst="wedgeRectCallout">
            <a:avLst/>
          </a:prstGeom>
          <a:solidFill>
            <a:srgbClr val="FCFC8E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</a:rPr>
              <a:t>Cụm từ “Người Cha” được dùng để chỉ ai? Vì sao có thể ví như vậy?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43" name="Rectangular Callout 42"/>
          <p:cNvSpPr/>
          <p:nvPr/>
        </p:nvSpPr>
        <p:spPr>
          <a:xfrm>
            <a:off x="5919207" y="2707418"/>
            <a:ext cx="2935288" cy="2031270"/>
          </a:xfrm>
          <a:prstGeom prst="wedgeRectCallout">
            <a:avLst/>
          </a:prstGeom>
          <a:solidFill>
            <a:srgbClr val="FCFC8E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</a:rPr>
              <a:t>Từ “thắp” và “lửa hồng” được dùng để chỉ hiện tượng, sự vật nào? Vì sao có thể ví như vậy?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1" name="Rectangular Callout 50"/>
          <p:cNvSpPr/>
          <p:nvPr/>
        </p:nvSpPr>
        <p:spPr>
          <a:xfrm>
            <a:off x="5946912" y="3898943"/>
            <a:ext cx="2935288" cy="2031270"/>
          </a:xfrm>
          <a:prstGeom prst="wedgeRectCallout">
            <a:avLst/>
          </a:prstGeom>
          <a:solidFill>
            <a:srgbClr val="FCFC8E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</a:rPr>
              <a:t>Cụm từ “nắng giòn tan” được dùng để chỉ hiện tượng nào? Vì sao có thể ví như vậy?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2" name="Rectangular Callout 51"/>
          <p:cNvSpPr/>
          <p:nvPr/>
        </p:nvSpPr>
        <p:spPr>
          <a:xfrm>
            <a:off x="398900" y="6019186"/>
            <a:ext cx="8350249" cy="727979"/>
          </a:xfrm>
          <a:prstGeom prst="wedgeRectCallout">
            <a:avLst/>
          </a:prstGeom>
          <a:solidFill>
            <a:srgbClr val="FCFC8E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</a:rPr>
              <a:t>Qua 3 ví dụ trên, em hiểu thế nào là ẩn dụ?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3" name="Rectangular Callout 52"/>
          <p:cNvSpPr/>
          <p:nvPr/>
        </p:nvSpPr>
        <p:spPr>
          <a:xfrm>
            <a:off x="2162175" y="5907088"/>
            <a:ext cx="6753229" cy="853927"/>
          </a:xfrm>
          <a:prstGeom prst="wedgeRectCallout">
            <a:avLst/>
          </a:prstGeom>
          <a:solidFill>
            <a:srgbClr val="FCFC8E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chemeClr val="tx1"/>
                </a:solidFill>
              </a:rPr>
              <a:t>Từ</a:t>
            </a:r>
            <a:r>
              <a:rPr lang="en-US" sz="2200" dirty="0" smtClean="0">
                <a:solidFill>
                  <a:schemeClr val="tx1"/>
                </a:solidFill>
              </a:rPr>
              <a:t> 4 </a:t>
            </a:r>
            <a:r>
              <a:rPr lang="en-US" sz="2200" dirty="0" err="1" smtClean="0">
                <a:solidFill>
                  <a:schemeClr val="tx1"/>
                </a:solidFill>
              </a:rPr>
              <a:t>cách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ẩn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dụ</a:t>
            </a:r>
            <a:r>
              <a:rPr lang="en-US" sz="2200" dirty="0" smtClean="0">
                <a:solidFill>
                  <a:schemeClr val="tx1"/>
                </a:solidFill>
              </a:rPr>
              <a:t> ở 3 </a:t>
            </a:r>
            <a:r>
              <a:rPr lang="en-US" sz="2200" dirty="0" err="1" smtClean="0">
                <a:solidFill>
                  <a:schemeClr val="tx1"/>
                </a:solidFill>
              </a:rPr>
              <a:t>ví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dụ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trên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</a:rPr>
              <a:t>kết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hợp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với</a:t>
            </a:r>
            <a:r>
              <a:rPr lang="en-US" sz="2200" dirty="0" smtClean="0">
                <a:solidFill>
                  <a:schemeClr val="tx1"/>
                </a:solidFill>
              </a:rPr>
              <a:t> SGK, </a:t>
            </a:r>
            <a:r>
              <a:rPr lang="en-US" sz="2200" dirty="0" err="1" smtClean="0">
                <a:solidFill>
                  <a:schemeClr val="tx1"/>
                </a:solidFill>
              </a:rPr>
              <a:t>em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hãy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đặt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cho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mỗi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cách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một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cái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tên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để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chỉ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các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kiểu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ẩn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dụ</a:t>
            </a:r>
            <a:r>
              <a:rPr lang="en-US" sz="2200" dirty="0" smtClean="0">
                <a:solidFill>
                  <a:schemeClr val="tx1"/>
                </a:solidFill>
              </a:rPr>
              <a:t>?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06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4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 nodeType="clickPar">
                      <p:stCondLst>
                        <p:cond delay="indefinite"/>
                      </p:stCondLst>
                      <p:childTnLst>
                        <p:par>
                          <p:cTn id="2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 nodeType="clickPar">
                      <p:stCondLst>
                        <p:cond delay="indefinite"/>
                      </p:stCondLst>
                      <p:childTnLst>
                        <p:par>
                          <p:cTn id="2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 nodeType="clickPar">
                      <p:stCondLst>
                        <p:cond delay="indefinite"/>
                      </p:stCondLst>
                      <p:childTnLst>
                        <p:par>
                          <p:cTn id="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 nodeType="clickPar">
                      <p:stCondLst>
                        <p:cond delay="indefinite"/>
                      </p:stCondLst>
                      <p:childTnLst>
                        <p:par>
                          <p:cTn id="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 nodeType="clickPar">
                      <p:stCondLst>
                        <p:cond delay="indefinite"/>
                      </p:stCondLst>
                      <p:childTnLst>
                        <p:par>
                          <p:cTn id="2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 nodeType="clickPar">
                      <p:stCondLst>
                        <p:cond delay="indefinite"/>
                      </p:stCondLst>
                      <p:childTnLst>
                        <p:par>
                          <p:cTn id="2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 nodeType="clickPar">
                      <p:stCondLst>
                        <p:cond delay="indefinite"/>
                      </p:stCondLst>
                      <p:childTnLst>
                        <p:par>
                          <p:cTn id="2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24" grpId="0"/>
      <p:bldP spid="25" grpId="0"/>
      <p:bldP spid="28" grpId="0"/>
      <p:bldP spid="33" grpId="0"/>
      <p:bldP spid="5" grpId="0" build="allAtOnce"/>
      <p:bldP spid="8" grpId="0"/>
      <p:bldP spid="31" grpId="0"/>
      <p:bldP spid="3" grpId="0"/>
      <p:bldP spid="10" grpId="0" animBg="1"/>
      <p:bldP spid="10" grpId="1" animBg="1"/>
      <p:bldP spid="43" grpId="0" animBg="1"/>
      <p:bldP spid="43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1438" y="165100"/>
            <a:ext cx="9072562" cy="107473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</a:rPr>
              <a:t>III/ Luyện tập: </a:t>
            </a:r>
          </a:p>
          <a:p>
            <a:pPr marL="609600" indent="-609600" eaLnBrk="1" hangingPunct="1">
              <a:buFontTx/>
              <a:buNone/>
            </a:pPr>
            <a:r>
              <a:rPr lang="en-US" sz="2400" b="1" u="sng" smtClean="0">
                <a:solidFill>
                  <a:srgbClr val="002060"/>
                </a:solidFill>
                <a:latin typeface="Times New Roman" pitchFamily="18" charset="0"/>
              </a:rPr>
              <a:t>Bài tập 1:</a:t>
            </a:r>
            <a:r>
              <a:rPr lang="en-US" sz="2400" b="1" smtClean="0">
                <a:latin typeface="Times New Roman" pitchFamily="18" charset="0"/>
              </a:rPr>
              <a:t>  </a:t>
            </a:r>
            <a:r>
              <a:rPr lang="en-US" sz="2300" b="1" smtClean="0">
                <a:latin typeface="Times New Roman" pitchFamily="18" charset="0"/>
              </a:rPr>
              <a:t>So sánh đặc điểm và tác dụng của ba cách diễn đạt sau đây: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230313" y="1778000"/>
            <a:ext cx="33702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Bác Hồ</a:t>
            </a:r>
            <a:r>
              <a:rPr lang="en-US"/>
              <a:t> mái tóc bạc       </a:t>
            </a:r>
          </a:p>
          <a:p>
            <a:pPr algn="ctr"/>
            <a:r>
              <a:rPr lang="en-US"/>
              <a:t>  Đốt lửa cho anh nằm 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476375" y="3095625"/>
            <a:ext cx="4343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>
                <a:solidFill>
                  <a:srgbClr val="FF0000"/>
                </a:solidFill>
              </a:rPr>
              <a:t>Bác Hồ</a:t>
            </a:r>
            <a:r>
              <a:rPr lang="en-US"/>
              <a:t> như </a:t>
            </a:r>
            <a:r>
              <a:rPr lang="en-US">
                <a:solidFill>
                  <a:srgbClr val="FF0000"/>
                </a:solidFill>
              </a:rPr>
              <a:t>Người cha  </a:t>
            </a:r>
          </a:p>
          <a:p>
            <a:pPr algn="just"/>
            <a:r>
              <a:rPr lang="en-US"/>
              <a:t>Đốt lửa cho anh nằm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404938" y="4386263"/>
            <a:ext cx="4267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>
                <a:solidFill>
                  <a:srgbClr val="FF0000"/>
                </a:solidFill>
              </a:rPr>
              <a:t>Người Cha </a:t>
            </a:r>
            <a:r>
              <a:rPr lang="en-US"/>
              <a:t>mái tóc bạc  </a:t>
            </a:r>
          </a:p>
          <a:p>
            <a:pPr algn="just"/>
            <a:r>
              <a:rPr lang="en-US"/>
              <a:t>Đốt lửa cho anh nằm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-33338" y="1506538"/>
            <a:ext cx="1828801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>
                <a:solidFill>
                  <a:srgbClr val="0000CC"/>
                </a:solidFill>
              </a:rPr>
              <a:t> </a:t>
            </a:r>
            <a:r>
              <a:rPr lang="en-US" u="sng">
                <a:solidFill>
                  <a:srgbClr val="0000CC"/>
                </a:solidFill>
              </a:rPr>
              <a:t>Cách 1</a:t>
            </a:r>
            <a:r>
              <a:rPr lang="en-US">
                <a:solidFill>
                  <a:srgbClr val="0000CC"/>
                </a:solidFill>
              </a:rPr>
              <a:t>: 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1113" y="2847975"/>
            <a:ext cx="1828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>
                <a:solidFill>
                  <a:srgbClr val="0000CC"/>
                </a:solidFill>
              </a:rPr>
              <a:t> </a:t>
            </a:r>
            <a:r>
              <a:rPr lang="en-US" u="sng">
                <a:solidFill>
                  <a:srgbClr val="0000CC"/>
                </a:solidFill>
              </a:rPr>
              <a:t>Cách 2</a:t>
            </a:r>
            <a:r>
              <a:rPr lang="en-US">
                <a:solidFill>
                  <a:srgbClr val="0000CC"/>
                </a:solidFill>
              </a:rPr>
              <a:t>: 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98425" y="4140200"/>
            <a:ext cx="1828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>
                <a:solidFill>
                  <a:srgbClr val="0000CC"/>
                </a:solidFill>
              </a:rPr>
              <a:t> </a:t>
            </a:r>
            <a:r>
              <a:rPr lang="en-US" u="sng">
                <a:solidFill>
                  <a:srgbClr val="0000CC"/>
                </a:solidFill>
              </a:rPr>
              <a:t>Cách 3</a:t>
            </a:r>
            <a:r>
              <a:rPr lang="en-US">
                <a:solidFill>
                  <a:srgbClr val="0000CC"/>
                </a:solidFill>
              </a:rPr>
              <a:t>: </a:t>
            </a: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4454525" y="1846263"/>
            <a:ext cx="41529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i="1">
                <a:solidFill>
                  <a:srgbClr val="0070C0"/>
                </a:solidFill>
              </a:rPr>
              <a:t>-&gt; diễn đạt bình thường, không có tính nghệ thuật.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4583113" y="3090863"/>
            <a:ext cx="44196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i="1">
                <a:solidFill>
                  <a:srgbClr val="0070C0"/>
                </a:solidFill>
              </a:rPr>
              <a:t>-&gt; sử dụng phép so sánh làm           cho câu thơ tăng sức gợi hình, gợi cảm. </a:t>
            </a: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4510088" y="4381500"/>
            <a:ext cx="44926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i="1">
                <a:solidFill>
                  <a:srgbClr val="0070C0"/>
                </a:solidFill>
              </a:rPr>
              <a:t>-&gt; sử dụng phép ẩn dụ làm        cho câu thơ hàm súc, gợi hình, gợi cảm.</a:t>
            </a: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87313" y="5635625"/>
            <a:ext cx="8915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F"/>
            </a:pPr>
            <a:r>
              <a:rPr lang="en-US" u="sng">
                <a:solidFill>
                  <a:srgbClr val="C00000"/>
                </a:solidFill>
              </a:rPr>
              <a:t>Ẩn dụ </a:t>
            </a:r>
            <a:r>
              <a:rPr lang="en-US"/>
              <a:t>có tác dụng tạo cho câu nói có tính </a:t>
            </a:r>
            <a:r>
              <a:rPr lang="en-US" u="sng">
                <a:solidFill>
                  <a:srgbClr val="C00000"/>
                </a:solidFill>
              </a:rPr>
              <a:t>hình tượng, biểu cảm và hàm súc</a:t>
            </a:r>
            <a:r>
              <a:rPr lang="en-US"/>
              <a:t> hơn so với phép so sánh và cách nói bình thường.</a:t>
            </a: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125413" y="190500"/>
            <a:ext cx="8915400" cy="24479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ctr" eaLnBrk="1" hangingPunct="1">
              <a:buFontTx/>
              <a:buNone/>
              <a:defRPr/>
            </a:pPr>
            <a:endParaRPr lang="en-US" sz="1050" smtClean="0">
              <a:solidFill>
                <a:srgbClr val="FF0000"/>
              </a:solidFill>
              <a:latin typeface="Times New Roman" pitchFamily="18" charset="0"/>
            </a:endParaRPr>
          </a:p>
          <a:p>
            <a:pPr marL="609600" indent="-609600" algn="ctr" eaLnBrk="1" hangingPunct="1">
              <a:buFontTx/>
              <a:buNone/>
              <a:defRPr/>
            </a:pP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Phép so sánh và ẩn dụ có điểm gì giống và khác nhau?</a:t>
            </a: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103188" y="925513"/>
            <a:ext cx="91932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0066FF"/>
                </a:solidFill>
              </a:rPr>
              <a:t> </a:t>
            </a:r>
            <a:r>
              <a:rPr lang="en-US" u="sng">
                <a:solidFill>
                  <a:srgbClr val="0066FF"/>
                </a:solidFill>
              </a:rPr>
              <a:t>Giống nhau</a:t>
            </a:r>
            <a:r>
              <a:rPr lang="en-US"/>
              <a:t>:  + Đều gọi A bằng B</a:t>
            </a:r>
          </a:p>
          <a:p>
            <a:pPr eaLnBrk="1" hangingPunct="1"/>
            <a:r>
              <a:rPr lang="en-US"/>
              <a:t>  		+ Đều làm tăng tính gợi hình, gợi cảm cho sự diễn đạt.</a:t>
            </a: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128588" y="1801813"/>
            <a:ext cx="88868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0066FF"/>
                </a:solidFill>
              </a:rPr>
              <a:t> </a:t>
            </a:r>
            <a:r>
              <a:rPr lang="en-US" u="sng">
                <a:solidFill>
                  <a:srgbClr val="0066FF"/>
                </a:solidFill>
              </a:rPr>
              <a:t>Khác nhau</a:t>
            </a:r>
            <a:r>
              <a:rPr lang="en-US"/>
              <a:t>:  	+ So sánh: vế A và vế B đều hiện diện</a:t>
            </a:r>
          </a:p>
          <a:p>
            <a:pPr eaLnBrk="1" hangingPunct="1"/>
            <a:r>
              <a:rPr lang="en-US"/>
              <a:t>  		+ Ẩn dụ: Chỉ có một vế hiện diện, vế còn lại bị ẩn đi.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2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51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/>
      <p:bldP spid="4099" grpId="0"/>
      <p:bldP spid="4100" grpId="0"/>
      <p:bldP spid="4101" grpId="0"/>
      <p:bldP spid="4103" grpId="0"/>
      <p:bldP spid="4104" grpId="0"/>
      <p:bldP spid="4105" grpId="0"/>
      <p:bldP spid="51213" grpId="0"/>
      <p:bldP spid="51214" grpId="0"/>
      <p:bldP spid="51215" grpId="0"/>
      <p:bldP spid="23" grpId="0" animBg="1"/>
      <p:bldP spid="24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19"/>
          <p:cNvSpPr txBox="1">
            <a:spLocks noChangeArrowheads="1"/>
          </p:cNvSpPr>
          <p:nvPr/>
        </p:nvSpPr>
        <p:spPr bwMode="auto">
          <a:xfrm>
            <a:off x="457200" y="241300"/>
            <a:ext cx="8458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u="sng">
                <a:solidFill>
                  <a:srgbClr val="002060"/>
                </a:solidFill>
                <a:sym typeface="Wingdings 3" pitchFamily="18" charset="2"/>
              </a:rPr>
              <a:t>Bài  tập 2:</a:t>
            </a:r>
            <a:r>
              <a:rPr lang="en-US">
                <a:solidFill>
                  <a:srgbClr val="002060"/>
                </a:solidFill>
                <a:sym typeface="Wingdings 3" pitchFamily="18" charset="2"/>
              </a:rPr>
              <a:t> </a:t>
            </a:r>
            <a:r>
              <a:rPr lang="en-US">
                <a:sym typeface="Wingdings 3" pitchFamily="18" charset="2"/>
              </a:rPr>
              <a:t>Tìm hình ảnh ẩn dụ </a:t>
            </a:r>
            <a:r>
              <a:rPr lang="en-US" b="0">
                <a:sym typeface="Wingdings 3" pitchFamily="18" charset="2"/>
              </a:rPr>
              <a:t>và </a:t>
            </a:r>
            <a:r>
              <a:rPr lang="en-US">
                <a:sym typeface="Wingdings 3" pitchFamily="18" charset="2"/>
              </a:rPr>
              <a:t>nêu nét tương đồng</a:t>
            </a:r>
            <a:r>
              <a:rPr lang="en-US" b="0">
                <a:sym typeface="Wingdings 3" pitchFamily="18" charset="2"/>
              </a:rPr>
              <a:t> giữa các sự vật hiện tượng được so sánh ngầm với nhau?</a:t>
            </a:r>
          </a:p>
        </p:txBody>
      </p:sp>
      <p:sp>
        <p:nvSpPr>
          <p:cNvPr id="17417" name="Text Box 29"/>
          <p:cNvSpPr txBox="1">
            <a:spLocks noChangeArrowheads="1"/>
          </p:cNvSpPr>
          <p:nvPr/>
        </p:nvSpPr>
        <p:spPr bwMode="auto">
          <a:xfrm>
            <a:off x="279400" y="1268413"/>
            <a:ext cx="6096000" cy="494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a/ Ăn quả nhớ kẻ trồng cây.</a:t>
            </a:r>
          </a:p>
          <a:p>
            <a:pPr>
              <a:spcBef>
                <a:spcPct val="50000"/>
              </a:spcBef>
            </a:pPr>
            <a:r>
              <a:rPr lang="en-US"/>
              <a:t> </a:t>
            </a:r>
          </a:p>
          <a:p>
            <a:pPr>
              <a:spcBef>
                <a:spcPct val="50000"/>
              </a:spcBef>
            </a:pPr>
            <a:r>
              <a:rPr lang="en-US"/>
              <a:t>b/ Gần mực thì đen, gần đèn thì sáng.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ts val="1800"/>
              </a:spcBef>
            </a:pPr>
            <a:r>
              <a:rPr lang="en-US"/>
              <a:t>c/ 	Thuyền về có nhớ bến chăng</a:t>
            </a:r>
          </a:p>
          <a:p>
            <a:r>
              <a:rPr lang="en-US"/>
              <a:t>   Bến thì một dạ khăng khăng đợi thuyền.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d/  Ngày ngày Mặt trời đi qua trên lăng</a:t>
            </a:r>
          </a:p>
          <a:p>
            <a:r>
              <a:rPr lang="en-US"/>
              <a:t>     Thấy một Mặt trời trong lăng rất đỏ.</a:t>
            </a:r>
          </a:p>
          <a:p>
            <a:endParaRPr lang="en-US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38200" y="1625600"/>
            <a:ext cx="5588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b="0"/>
              <a:t>-</a:t>
            </a:r>
            <a:r>
              <a:rPr lang="en-US" b="0">
                <a:solidFill>
                  <a:srgbClr val="FF0000"/>
                </a:solidFill>
              </a:rPr>
              <a:t> Ăn quả: </a:t>
            </a:r>
            <a:r>
              <a:rPr lang="en-US" b="0"/>
              <a:t>hưởng thụ thành quả lao động.</a:t>
            </a:r>
          </a:p>
          <a:p>
            <a:pPr algn="just"/>
            <a:r>
              <a:rPr lang="en-US" b="0"/>
              <a:t>- </a:t>
            </a:r>
            <a:r>
              <a:rPr lang="en-US" b="0">
                <a:solidFill>
                  <a:srgbClr val="FF0000"/>
                </a:solidFill>
              </a:rPr>
              <a:t>Kẻ trồng cây: </a:t>
            </a:r>
            <a:r>
              <a:rPr lang="en-US" b="0"/>
              <a:t>người tạo ra thành quả.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00100" y="2730500"/>
            <a:ext cx="5588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b="0"/>
              <a:t>-</a:t>
            </a:r>
            <a:r>
              <a:rPr lang="en-US" b="0">
                <a:solidFill>
                  <a:srgbClr val="FF0000"/>
                </a:solidFill>
              </a:rPr>
              <a:t> mực, đen: </a:t>
            </a:r>
            <a:r>
              <a:rPr lang="en-US" b="0"/>
              <a:t>cái xấu.</a:t>
            </a:r>
          </a:p>
          <a:p>
            <a:pPr algn="just"/>
            <a:r>
              <a:rPr lang="en-US" b="0"/>
              <a:t>- </a:t>
            </a:r>
            <a:r>
              <a:rPr lang="en-US" b="0">
                <a:solidFill>
                  <a:srgbClr val="FF0000"/>
                </a:solidFill>
              </a:rPr>
              <a:t>đèn, sáng: </a:t>
            </a:r>
            <a:r>
              <a:rPr lang="en-US" b="0"/>
              <a:t>cái tốt, cái hay, cái tiến bộ. 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87400" y="4229100"/>
            <a:ext cx="5588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b="0"/>
              <a:t>-</a:t>
            </a:r>
            <a:r>
              <a:rPr lang="en-US" b="0">
                <a:solidFill>
                  <a:srgbClr val="FF0000"/>
                </a:solidFill>
              </a:rPr>
              <a:t> thuyền: </a:t>
            </a:r>
            <a:r>
              <a:rPr lang="en-US" b="0"/>
              <a:t>người đi xa.</a:t>
            </a:r>
          </a:p>
          <a:p>
            <a:pPr algn="just"/>
            <a:r>
              <a:rPr lang="en-US" b="0"/>
              <a:t>- </a:t>
            </a:r>
            <a:r>
              <a:rPr lang="en-US" b="0">
                <a:solidFill>
                  <a:srgbClr val="FF0000"/>
                </a:solidFill>
              </a:rPr>
              <a:t>bến: </a:t>
            </a:r>
            <a:r>
              <a:rPr lang="en-US" b="0"/>
              <a:t>người ở lại. 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901700" y="5702300"/>
            <a:ext cx="5588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b="0"/>
              <a:t>-</a:t>
            </a:r>
            <a:r>
              <a:rPr lang="en-US" b="0">
                <a:solidFill>
                  <a:srgbClr val="FF0000"/>
                </a:solidFill>
              </a:rPr>
              <a:t> mặt trời (trong lăng): </a:t>
            </a:r>
            <a:r>
              <a:rPr lang="en-US" b="0"/>
              <a:t>Bác Hồ.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956300" y="1266825"/>
            <a:ext cx="2971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b="0" i="1">
                <a:solidFill>
                  <a:srgbClr val="7030A0"/>
                </a:solidFill>
              </a:rPr>
              <a:t>=&gt; biết ơn những người tạo ra thành quả cho ta hưởng thụ.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867400" y="2466975"/>
            <a:ext cx="3048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b="0" i="1">
                <a:solidFill>
                  <a:srgbClr val="7030A0"/>
                </a:solidFill>
              </a:rPr>
              <a:t>=&gt; môi trường ảnh hưởng tới sự phát triển nhân cách, lối sống.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967413" y="4337050"/>
            <a:ext cx="24018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/>
            <a:r>
              <a:rPr lang="en-US" b="0" i="1">
                <a:solidFill>
                  <a:srgbClr val="7030A0"/>
                </a:solidFill>
              </a:rPr>
              <a:t>=&gt; sự chung thủy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992688" y="5746750"/>
            <a:ext cx="4037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0" i="1">
                <a:solidFill>
                  <a:srgbClr val="7030A0"/>
                </a:solidFill>
              </a:rPr>
              <a:t>=&gt; đem lại sự sống, cuộc sống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6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7" grpId="0"/>
      <p:bldP spid="4" grpId="0"/>
      <p:bldP spid="5" grpId="0"/>
      <p:bldP spid="6" grpId="0"/>
      <p:bldP spid="7" grpId="0"/>
      <p:bldP spid="2" grpId="0"/>
      <p:bldP spid="3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47125" cy="914400"/>
          </a:xfrm>
        </p:spPr>
        <p:txBody>
          <a:bodyPr/>
          <a:lstStyle/>
          <a:p>
            <a:pPr eaLnBrk="1" hangingPunct="1"/>
            <a:r>
              <a:rPr lang="en-US" sz="2400" b="1" u="sng" smtClean="0">
                <a:solidFill>
                  <a:srgbClr val="002060"/>
                </a:solidFill>
                <a:latin typeface="Times New Roman" pitchFamily="18" charset="0"/>
              </a:rPr>
              <a:t>Bài tập 3:</a:t>
            </a: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</a:rPr>
              <a:t>  </a:t>
            </a:r>
            <a:r>
              <a:rPr lang="en-US" sz="2400" smtClean="0">
                <a:latin typeface="Times New Roman" pitchFamily="18" charset="0"/>
              </a:rPr>
              <a:t>Tìm những </a:t>
            </a:r>
            <a:r>
              <a:rPr lang="en-US" sz="2400" b="1" smtClean="0">
                <a:latin typeface="Times New Roman" pitchFamily="18" charset="0"/>
              </a:rPr>
              <a:t>ẩn dụ chuyển đổi cảm giác  </a:t>
            </a:r>
            <a:r>
              <a:rPr lang="en-US" sz="2400" smtClean="0">
                <a:latin typeface="Times New Roman" pitchFamily="18" charset="0"/>
              </a:rPr>
              <a:t>và nêu </a:t>
            </a:r>
            <a:r>
              <a:rPr lang="en-US" sz="2400" b="1" smtClean="0">
                <a:latin typeface="Times New Roman" pitchFamily="18" charset="0"/>
              </a:rPr>
              <a:t>tác dụng </a:t>
            </a:r>
            <a:r>
              <a:rPr lang="en-US" sz="2400" smtClean="0">
                <a:latin typeface="Times New Roman" pitchFamily="18" charset="0"/>
              </a:rPr>
              <a:t>của chúng.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90500" y="1206500"/>
            <a:ext cx="8763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/>
              <a:t>a/   Buổi sáng, mọi người đổ ra đường. Ai cũng muốn ngẩng lên cho thấy mùi hồi chín chảy qua mặt.				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215900" y="4127500"/>
            <a:ext cx="53879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b/   	Cha lại dắt con đi trên cát mịn</a:t>
            </a:r>
          </a:p>
          <a:p>
            <a:r>
              <a:rPr lang="en-US"/>
              <a:t>	Ánh nắng chảy đầy vai.	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175000" y="1973263"/>
            <a:ext cx="6096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42900" y="2908300"/>
            <a:ext cx="84963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400">
                <a:solidFill>
                  <a:srgbClr val="002060"/>
                </a:solidFill>
                <a:sym typeface="Wingdings" pitchFamily="2" charset="2"/>
              </a:rPr>
              <a:t>=&gt; </a:t>
            </a:r>
            <a:r>
              <a:rPr lang="en-US" sz="2400">
                <a:solidFill>
                  <a:srgbClr val="002060"/>
                </a:solidFill>
              </a:rPr>
              <a:t>Cảm nhận mùi hồi chín thơm ngào ngạt, lan tỏa khắp trong không gian như nước chảy thành dòng, thành giọt. Gợi hình ảnh, gợi cảm xúc.	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565400" y="4876800"/>
            <a:ext cx="6096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533400" y="2082800"/>
            <a:ext cx="53879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Mùi hồi:</a:t>
            </a:r>
            <a:r>
              <a:rPr lang="en-US"/>
              <a:t> cảm nhận bằng </a:t>
            </a:r>
            <a:r>
              <a:rPr lang="en-US">
                <a:solidFill>
                  <a:srgbClr val="FF0000"/>
                </a:solidFill>
              </a:rPr>
              <a:t>khứu giác</a:t>
            </a:r>
          </a:p>
          <a:p>
            <a:r>
              <a:rPr lang="en-US">
                <a:solidFill>
                  <a:srgbClr val="FF0000"/>
                </a:solidFill>
              </a:rPr>
              <a:t>Chảy:</a:t>
            </a:r>
            <a:r>
              <a:rPr lang="en-US"/>
              <a:t> cảm nhận bằng </a:t>
            </a:r>
            <a:r>
              <a:rPr lang="en-US">
                <a:solidFill>
                  <a:srgbClr val="FF0000"/>
                </a:solidFill>
              </a:rPr>
              <a:t>xúc giác</a:t>
            </a:r>
            <a:r>
              <a:rPr lang="en-US"/>
              <a:t>	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609600" y="4927600"/>
            <a:ext cx="53879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Ánh nắng:</a:t>
            </a:r>
            <a:r>
              <a:rPr lang="en-US"/>
              <a:t> cảm nhận bằng </a:t>
            </a:r>
            <a:r>
              <a:rPr lang="en-US">
                <a:solidFill>
                  <a:srgbClr val="FF0000"/>
                </a:solidFill>
              </a:rPr>
              <a:t>thị giác</a:t>
            </a:r>
          </a:p>
          <a:p>
            <a:r>
              <a:rPr lang="en-US">
                <a:solidFill>
                  <a:srgbClr val="FF0000"/>
                </a:solidFill>
              </a:rPr>
              <a:t>Chảy:</a:t>
            </a:r>
            <a:r>
              <a:rPr lang="en-US"/>
              <a:t> cảm nhận bằng </a:t>
            </a:r>
            <a:r>
              <a:rPr lang="en-US">
                <a:solidFill>
                  <a:srgbClr val="FF0000"/>
                </a:solidFill>
              </a:rPr>
              <a:t>xúc giác</a:t>
            </a:r>
            <a:r>
              <a:rPr lang="en-US"/>
              <a:t>	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92100" y="5740400"/>
            <a:ext cx="8661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400">
                <a:solidFill>
                  <a:srgbClr val="002060"/>
                </a:solidFill>
                <a:sym typeface="Wingdings" pitchFamily="2" charset="2"/>
              </a:rPr>
              <a:t>=&gt; </a:t>
            </a:r>
            <a:r>
              <a:rPr lang="en-US" sz="2400">
                <a:solidFill>
                  <a:srgbClr val="002060"/>
                </a:solidFill>
              </a:rPr>
              <a:t>Cảm nhận ánh nắng ấm áp bao trùm lên mọi vật như nước chảy thành dòng, thành giọt. Gợi hình ảnh, gợi cảm xúc.	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00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/>
      <p:bldP spid="7172" grpId="0"/>
      <p:bldP spid="7" grpId="0"/>
      <p:bldP spid="13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12ff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6130925"/>
            <a:ext cx="375285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 descr="12ff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6925" y="0"/>
            <a:ext cx="727075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 descr="12ff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6925" y="3105150"/>
            <a:ext cx="727075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12ff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7075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12ff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05150"/>
            <a:ext cx="727075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 descr="12ff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0925"/>
            <a:ext cx="375285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" descr="12ff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0"/>
            <a:ext cx="375285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9" descr="12ff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5285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8" name="plant"/>
          <p:cNvSpPr>
            <a:spLocks noEditPoints="1" noChangeArrowheads="1"/>
          </p:cNvSpPr>
          <p:nvPr/>
        </p:nvSpPr>
        <p:spPr bwMode="auto">
          <a:xfrm rot="-632351">
            <a:off x="8077200" y="6019800"/>
            <a:ext cx="6096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9600"/>
          </a:solidFill>
          <a:ln w="9525">
            <a:solidFill>
              <a:srgbClr val="DE00DE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pic>
        <p:nvPicPr>
          <p:cNvPr id="7179" name="Picture 11" descr="ST0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52400"/>
            <a:ext cx="9144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6" name="Picture 12" descr="duong phan cach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-2171700" y="2095500"/>
            <a:ext cx="4267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2362200" y="1143000"/>
            <a:ext cx="4800600" cy="523875"/>
          </a:xfrm>
          <a:prstGeom prst="rect">
            <a:avLst/>
          </a:prstGeom>
          <a:noFill/>
          <a:ln w="57150" cmpd="thickThin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>
                <a:solidFill>
                  <a:srgbClr val="002060"/>
                </a:solidFill>
              </a:rPr>
              <a:t>HƯỚNG DẪN TỰ HỌC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1676400" y="1866885"/>
            <a:ext cx="601980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spcBef>
                <a:spcPts val="1200"/>
              </a:spcBef>
              <a:buFontTx/>
              <a:buChar char="-"/>
              <a:defRPr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Ghi nội dung bài học vào vở </a:t>
            </a:r>
          </a:p>
          <a:p>
            <a:pPr algn="ctr">
              <a:spcBef>
                <a:spcPts val="1200"/>
              </a:spcBef>
              <a:defRPr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(ở các trang sau)</a:t>
            </a:r>
          </a:p>
          <a:p>
            <a:pPr marL="342900" indent="-342900" algn="just">
              <a:spcBef>
                <a:spcPts val="1200"/>
              </a:spcBef>
              <a:buFontTx/>
              <a:buChar char="-"/>
              <a:defRPr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Học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thuộc ghi nhớ SGK.</a:t>
            </a:r>
          </a:p>
          <a:p>
            <a:pPr marL="342900" indent="-342900" algn="just">
              <a:spcBef>
                <a:spcPts val="1200"/>
              </a:spcBef>
              <a:buFontTx/>
              <a:buChar char="-"/>
              <a:defRPr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Làm tiếp ý c), d) bài tập 3, SGK/70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1200"/>
              </a:spcBef>
              <a:buFontTx/>
              <a:buChar char="-"/>
              <a:defRPr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Xem trước bài mới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: Hoán dụ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7183" name="AutoShape 15" descr="70%"/>
          <p:cNvSpPr>
            <a:spLocks noChangeArrowheads="1"/>
          </p:cNvSpPr>
          <p:nvPr/>
        </p:nvSpPr>
        <p:spPr bwMode="auto">
          <a:xfrm>
            <a:off x="3810000" y="6307138"/>
            <a:ext cx="1524000" cy="381000"/>
          </a:xfrm>
          <a:prstGeom prst="flowChartDecision">
            <a:avLst/>
          </a:prstGeom>
          <a:pattFill prst="pct70">
            <a:fgClr>
              <a:srgbClr val="CC0099"/>
            </a:fgClr>
            <a:bgClr>
              <a:schemeClr val="bg1"/>
            </a:bgClr>
          </a:pattFill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166320" y="4765662"/>
            <a:ext cx="6593799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spc="5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Chúc các em học tốt</a:t>
            </a:r>
          </a:p>
        </p:txBody>
      </p:sp>
    </p:spTree>
    <p:extLst>
      <p:ext uri="{BB962C8B-B14F-4D97-AF65-F5344CB8AC3E}">
        <p14:creationId xmlns:p14="http://schemas.microsoft.com/office/powerpoint/2010/main" val="23014483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9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9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9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9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9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9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9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9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on\Pictures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2700"/>
            <a:ext cx="9131300" cy="684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Kết quả hình ảnh cho ảnh học sinh học bài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900" y="3117850"/>
            <a:ext cx="4876800" cy="250856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79601"/>
            <a:ext cx="8229600" cy="10918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 BÀI HỌC Ở CÁC TRANG TIẾP THEO </a:t>
            </a:r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EM NHỚ GHI VÀO VỞ ĐẦY ĐỦ NHÉ!</a:t>
            </a:r>
          </a:p>
          <a:p>
            <a:pPr marL="0" indent="0">
              <a:buNone/>
            </a:pP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95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516032"/>
              </p:ext>
            </p:extLst>
          </p:nvPr>
        </p:nvGraphicFramePr>
        <p:xfrm>
          <a:off x="33338" y="1063625"/>
          <a:ext cx="8934450" cy="5808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5012"/>
                <a:gridCol w="3119438"/>
              </a:tblGrid>
              <a:tr h="4266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lang="en-US" sz="2200" b="0" smtClean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449" marR="91449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endParaRPr lang="en-US" sz="2200" b="0" u="sng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49826">
                <a:tc>
                  <a:txBody>
                    <a:bodyPr/>
                    <a:lstStyle/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32170">
                <a:tc>
                  <a:txBody>
                    <a:bodyPr/>
                    <a:lstStyle/>
                    <a:p>
                      <a:endParaRPr lang="en-US" sz="220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125" y="66675"/>
            <a:ext cx="3886200" cy="382588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Tiếng Việt:</a:t>
            </a:r>
            <a:endParaRPr lang="en-US" sz="2400" b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73125" y="231775"/>
            <a:ext cx="8008938" cy="5969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ẨN DỤ</a:t>
            </a:r>
            <a:endParaRPr lang="en-US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-44450" y="1042988"/>
            <a:ext cx="2925763" cy="392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>
              <a:lnSpc>
                <a:spcPct val="115000"/>
              </a:lnSpc>
            </a:pPr>
            <a:r>
              <a:rPr lang="en-US" b="1">
                <a:solidFill>
                  <a:srgbClr val="FF0000"/>
                </a:solidFill>
                <a:cs typeface="Times New Roman" pitchFamily="18" charset="0"/>
              </a:rPr>
              <a:t>I/ </a:t>
            </a:r>
            <a:r>
              <a:rPr lang="en-US" b="1" u="sng">
                <a:solidFill>
                  <a:srgbClr val="FF0000"/>
                </a:solidFill>
                <a:cs typeface="Times New Roman" pitchFamily="18" charset="0"/>
              </a:rPr>
              <a:t>Ẩn dụ là gì</a:t>
            </a:r>
            <a:r>
              <a:rPr lang="en-US" b="1">
                <a:solidFill>
                  <a:srgbClr val="FF0000"/>
                </a:solidFill>
                <a:cs typeface="Times New Roman" pitchFamily="18" charset="0"/>
              </a:rPr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-73025" y="0"/>
            <a:ext cx="9144000" cy="6858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25413" y="1535113"/>
            <a:ext cx="53705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 </a:t>
            </a:r>
            <a:r>
              <a:rPr lang="en-US" sz="2200" u="sng"/>
              <a:t>VD1</a:t>
            </a:r>
            <a:r>
              <a:rPr lang="en-US" sz="2200"/>
              <a:t>: </a:t>
            </a:r>
            <a:r>
              <a:rPr lang="en-US" sz="2200" b="0"/>
              <a:t>(SGK/68) Đoạn  thơ của Minh Huệ </a:t>
            </a:r>
            <a:endParaRPr lang="en-US" sz="2200" b="0">
              <a:solidFill>
                <a:srgbClr val="00B05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624138" y="2151063"/>
            <a:ext cx="63817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822950" y="1847850"/>
            <a:ext cx="27876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200"/>
              <a:t>- Ẩn dụ phẩm chất.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822950" y="3221038"/>
            <a:ext cx="24860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200"/>
              <a:t>- Ẩn dụ cách thức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5830888" y="3973513"/>
            <a:ext cx="30956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200"/>
              <a:t>- Ẩn dụ hình thức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5775325" y="5035550"/>
            <a:ext cx="29876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200"/>
              <a:t>- Ẩn dụ chuyển đối cảm giác.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4788" y="6019800"/>
            <a:ext cx="243528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200" b="1">
                <a:solidFill>
                  <a:srgbClr val="0070C0"/>
                </a:solidFill>
                <a:cs typeface="Times New Roman" pitchFamily="18" charset="0"/>
              </a:rPr>
              <a:t>2/ </a:t>
            </a:r>
            <a:r>
              <a:rPr lang="en-US" sz="2200" b="1" u="sng">
                <a:solidFill>
                  <a:srgbClr val="0070C0"/>
                </a:solidFill>
                <a:cs typeface="Times New Roman" pitchFamily="18" charset="0"/>
              </a:rPr>
              <a:t>Ghi nhớ:</a:t>
            </a:r>
            <a:r>
              <a:rPr lang="en-US" sz="2200">
                <a:cs typeface="Times New Roman" pitchFamily="18" charset="0"/>
              </a:rPr>
              <a:t> </a:t>
            </a:r>
            <a:r>
              <a:rPr lang="en-US">
                <a:cs typeface="Times New Roman" pitchFamily="18" charset="0"/>
              </a:rPr>
              <a:t>(</a:t>
            </a:r>
            <a:r>
              <a:rPr lang="en-US" smtClean="0">
                <a:cs typeface="Times New Roman" pitchFamily="18" charset="0"/>
              </a:rPr>
              <a:t>SGK/68)</a:t>
            </a:r>
            <a:endParaRPr lang="en-US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5835650" y="6105525"/>
            <a:ext cx="31019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200">
                <a:solidFill>
                  <a:srgbClr val="FF0000"/>
                </a:solidFill>
              </a:rPr>
              <a:t>( 4 kiểu ẩn dụ)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1031875" y="1892300"/>
            <a:ext cx="17002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 Người Cha</a:t>
            </a:r>
            <a:endParaRPr lang="en-US" sz="2200">
              <a:solidFill>
                <a:srgbClr val="00B050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248025" y="1879600"/>
            <a:ext cx="17002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 Bác Hồ</a:t>
            </a:r>
            <a:endParaRPr lang="en-US" sz="2200">
              <a:solidFill>
                <a:srgbClr val="00B050"/>
              </a:solidFill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60350" y="2235200"/>
            <a:ext cx="54832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 b="0"/>
              <a:t> =&gt; Giống nhau ở phẩm chất, tuổi tác, tình yêu thương, sự chăm sóc… </a:t>
            </a:r>
            <a:endParaRPr lang="en-US" sz="2200" b="0">
              <a:solidFill>
                <a:srgbClr val="00B050"/>
              </a:solidFill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141288" y="2960688"/>
            <a:ext cx="5878512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 </a:t>
            </a:r>
            <a:r>
              <a:rPr lang="en-US" sz="2200" u="sng"/>
              <a:t>VD3</a:t>
            </a:r>
            <a:r>
              <a:rPr lang="en-US" sz="2200"/>
              <a:t>: </a:t>
            </a:r>
            <a:r>
              <a:rPr lang="en-US" sz="2200" b="0"/>
              <a:t>(SGK/68) Câu thơ của Nguyễn Đức Mậu</a:t>
            </a:r>
            <a:endParaRPr lang="en-US" sz="2200" b="0">
              <a:solidFill>
                <a:srgbClr val="00B050"/>
              </a:solidFill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1039813" y="3290888"/>
            <a:ext cx="10858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 thắp</a:t>
            </a:r>
            <a:endParaRPr lang="en-US" sz="2200">
              <a:solidFill>
                <a:srgbClr val="00B050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843088" y="3563938"/>
            <a:ext cx="63817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2611438" y="3289300"/>
            <a:ext cx="170021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 nở hoa</a:t>
            </a:r>
            <a:endParaRPr lang="en-US" sz="2200">
              <a:solidFill>
                <a:srgbClr val="00B050"/>
              </a:solidFill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973138" y="3979863"/>
            <a:ext cx="16065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 lửa hồng</a:t>
            </a:r>
            <a:endParaRPr lang="en-US" sz="2200">
              <a:solidFill>
                <a:srgbClr val="00B050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2401888" y="4254500"/>
            <a:ext cx="63817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3068638" y="3978275"/>
            <a:ext cx="24574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 màu đỏ của hoa</a:t>
            </a:r>
            <a:endParaRPr lang="en-US" sz="2200">
              <a:solidFill>
                <a:srgbClr val="00B050"/>
              </a:solidFill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328613" y="3644900"/>
            <a:ext cx="510698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 b="0"/>
              <a:t> =&gt; Giống nhau ở cách thức thực hiện.</a:t>
            </a:r>
            <a:endParaRPr lang="en-US" sz="2200" b="0">
              <a:solidFill>
                <a:srgbClr val="00B050"/>
              </a:solidFill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288925" y="4306888"/>
            <a:ext cx="54546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 b="0"/>
              <a:t> =&gt; Giống nhau ở vẻ hình thức bên ngoài</a:t>
            </a:r>
            <a:endParaRPr lang="en-US" sz="2200" b="0">
              <a:solidFill>
                <a:srgbClr val="00B050"/>
              </a:solidFill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144463" y="4708525"/>
            <a:ext cx="58801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 </a:t>
            </a:r>
            <a:r>
              <a:rPr lang="en-US" sz="2200" u="sng"/>
              <a:t>VD3</a:t>
            </a:r>
            <a:r>
              <a:rPr lang="en-US" sz="2200"/>
              <a:t>: </a:t>
            </a:r>
            <a:r>
              <a:rPr lang="en-US" sz="2200" b="0"/>
              <a:t>(SGK/69) Câu văn của Nguyễn Tuân.</a:t>
            </a:r>
            <a:endParaRPr lang="en-US" sz="2200" b="0">
              <a:solidFill>
                <a:srgbClr val="00B050"/>
              </a:solidFill>
            </a:endParaRP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879475" y="5046663"/>
            <a:ext cx="22526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 nắng giòn tan</a:t>
            </a:r>
            <a:endParaRPr lang="en-US" sz="2200">
              <a:solidFill>
                <a:srgbClr val="00B050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2811463" y="5310188"/>
            <a:ext cx="63817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3533775" y="5051425"/>
            <a:ext cx="21272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/>
              <a:t>nắng to, rực lửa</a:t>
            </a:r>
            <a:endParaRPr lang="en-US" sz="2200">
              <a:solidFill>
                <a:srgbClr val="00B050"/>
              </a:solidFill>
            </a:endParaRP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-44450" y="5387975"/>
            <a:ext cx="60356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 b="0"/>
              <a:t> =&gt; Giống nhau ở sự cảm nhận nhờ các giác quan.</a:t>
            </a:r>
            <a:endParaRPr lang="en-US" sz="2200" b="0">
              <a:solidFill>
                <a:srgbClr val="00B05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873750" y="1058863"/>
            <a:ext cx="19559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  <a:cs typeface="Times New Roman" pitchFamily="18" charset="0"/>
              </a:rPr>
              <a:t>II/ </a:t>
            </a:r>
            <a:r>
              <a:rPr lang="en-US" b="1" u="sng">
                <a:solidFill>
                  <a:srgbClr val="FF0000"/>
                </a:solidFill>
                <a:cs typeface="Times New Roman" pitchFamily="18" charset="0"/>
              </a:rPr>
              <a:t>Các kiểu ẩn dụ: 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948353" y="78093"/>
            <a:ext cx="8146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smtClean="0">
                <a:sym typeface="Wingdings"/>
              </a:rPr>
              <a:t></a:t>
            </a:r>
            <a:endParaRPr lang="en-US" sz="5400" b="1"/>
          </a:p>
        </p:txBody>
      </p:sp>
    </p:spTree>
    <p:extLst>
      <p:ext uri="{BB962C8B-B14F-4D97-AF65-F5344CB8AC3E}">
        <p14:creationId xmlns:p14="http://schemas.microsoft.com/office/powerpoint/2010/main" val="246602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1363</Words>
  <Application>Microsoft Office PowerPoint</Application>
  <PresentationFormat>On-screen Show (4:3)</PresentationFormat>
  <Paragraphs>197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Tiếng Việt:</vt:lpstr>
      <vt:lpstr>PowerPoint Presentation</vt:lpstr>
      <vt:lpstr>PowerPoint Presentation</vt:lpstr>
      <vt:lpstr>Bài tập 3:  Tìm những ẩn dụ chuyển đổi cảm giác  và nêu tác dụng của chúng.</vt:lpstr>
      <vt:lpstr>PowerPoint Presentation</vt:lpstr>
      <vt:lpstr>PowerPoint Presentation</vt:lpstr>
      <vt:lpstr>Tiếng Việt:</vt:lpstr>
      <vt:lpstr>PowerPoint Presentation</vt:lpstr>
      <vt:lpstr>PowerPoint Presentation</vt:lpstr>
      <vt:lpstr>Bài tập 3:  (SGK/70) Tìm những ẩn dụ chuyển đổi cảm giác  và nêu tác dụng của chúng.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phamcongson2003@hotmail.com</dc:creator>
  <cp:lastModifiedBy>HP</cp:lastModifiedBy>
  <cp:revision>22</cp:revision>
  <dcterms:created xsi:type="dcterms:W3CDTF">2020-05-02T06:31:11Z</dcterms:created>
  <dcterms:modified xsi:type="dcterms:W3CDTF">2021-02-05T14:09:53Z</dcterms:modified>
</cp:coreProperties>
</file>